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Roboto Mono" charset="1" panose="00000000000000000000"/>
      <p:regular r:id="rId18"/>
    </p:embeddedFont>
    <p:embeddedFont>
      <p:font typeface="Roboto Mono Bold"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 Id="rId7" Target="../media/image4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27498">
            <a:off x="10702981" y="-2172290"/>
            <a:ext cx="12515987" cy="12473343"/>
          </a:xfrm>
          <a:custGeom>
            <a:avLst/>
            <a:gdLst/>
            <a:ahLst/>
            <a:cxnLst/>
            <a:rect r="r" b="b" t="t" l="l"/>
            <a:pathLst>
              <a:path h="12473343" w="12515987">
                <a:moveTo>
                  <a:pt x="0" y="0"/>
                </a:moveTo>
                <a:lnTo>
                  <a:pt x="12515987" y="0"/>
                </a:lnTo>
                <a:lnTo>
                  <a:pt x="12515987" y="12473342"/>
                </a:lnTo>
                <a:lnTo>
                  <a:pt x="0" y="124733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028700"/>
            <a:ext cx="956799" cy="945148"/>
            <a:chOff x="0" y="0"/>
            <a:chExt cx="1275731" cy="1260197"/>
          </a:xfrm>
        </p:grpSpPr>
        <p:sp>
          <p:nvSpPr>
            <p:cNvPr name="TextBox 4" id="4"/>
            <p:cNvSpPr txBox="true"/>
            <p:nvPr/>
          </p:nvSpPr>
          <p:spPr>
            <a:xfrm rot="0">
              <a:off x="0" y="0"/>
              <a:ext cx="1275731" cy="1138011"/>
            </a:xfrm>
            <a:prstGeom prst="rect">
              <a:avLst/>
            </a:prstGeom>
          </p:spPr>
          <p:txBody>
            <a:bodyPr anchor="t" rtlCol="false" tIns="0" lIns="0" bIns="0" rIns="0">
              <a:spAutoFit/>
            </a:bodyPr>
            <a:lstStyle/>
            <a:p>
              <a:pPr algn="l">
                <a:lnSpc>
                  <a:spcPts val="6720"/>
                </a:lnSpc>
              </a:pPr>
              <a:r>
                <a:rPr lang="en-US" sz="5600">
                  <a:solidFill>
                    <a:srgbClr val="4701AD"/>
                  </a:solidFill>
                  <a:latin typeface="Roboto Mono"/>
                  <a:ea typeface="Roboto Mono"/>
                  <a:cs typeface="Roboto Mono"/>
                  <a:sym typeface="Roboto Mono"/>
                </a:rPr>
                <a:t>01</a:t>
              </a:r>
            </a:p>
          </p:txBody>
        </p:sp>
        <p:sp>
          <p:nvSpPr>
            <p:cNvPr name="AutoShape 5" id="5"/>
            <p:cNvSpPr/>
            <p:nvPr/>
          </p:nvSpPr>
          <p:spPr>
            <a:xfrm rot="0">
              <a:off x="0" y="1164944"/>
              <a:ext cx="1111985" cy="95253"/>
            </a:xfrm>
            <a:prstGeom prst="rect">
              <a:avLst/>
            </a:prstGeom>
            <a:solidFill>
              <a:srgbClr val="C59CFF"/>
            </a:solidFill>
          </p:spPr>
        </p:sp>
      </p:grpSp>
      <p:sp>
        <p:nvSpPr>
          <p:cNvPr name="TextBox 6" id="6"/>
          <p:cNvSpPr txBox="true"/>
          <p:nvPr/>
        </p:nvSpPr>
        <p:spPr>
          <a:xfrm rot="0">
            <a:off x="943715" y="3136504"/>
            <a:ext cx="10197179" cy="3429000"/>
          </a:xfrm>
          <a:prstGeom prst="rect">
            <a:avLst/>
          </a:prstGeom>
        </p:spPr>
        <p:txBody>
          <a:bodyPr anchor="t" rtlCol="false" tIns="0" lIns="0" bIns="0" rIns="0">
            <a:spAutoFit/>
          </a:bodyPr>
          <a:lstStyle/>
          <a:p>
            <a:pPr algn="l">
              <a:lnSpc>
                <a:spcPts val="5400"/>
              </a:lnSpc>
            </a:pPr>
            <a:r>
              <a:rPr lang="en-US" sz="4500" u="sng">
                <a:solidFill>
                  <a:srgbClr val="4701AD"/>
                </a:solidFill>
                <a:latin typeface="Roboto Mono"/>
                <a:ea typeface="Roboto Mono"/>
                <a:cs typeface="Roboto Mono"/>
                <a:sym typeface="Roboto Mono"/>
              </a:rPr>
              <a:t>Analysis of the Re</a:t>
            </a:r>
            <a:r>
              <a:rPr lang="en-US" sz="4500" u="sng">
                <a:solidFill>
                  <a:srgbClr val="4701AD"/>
                </a:solidFill>
                <a:latin typeface="Roboto Mono"/>
                <a:ea typeface="Roboto Mono"/>
                <a:cs typeface="Roboto Mono"/>
                <a:sym typeface="Roboto Mono"/>
              </a:rPr>
              <a:t>lationship Between TCMB Interest &amp; Inflation Rates and Google Search Trends</a:t>
            </a:r>
          </a:p>
          <a:p>
            <a:pPr algn="l">
              <a:lnSpc>
                <a:spcPts val="5400"/>
              </a:lnSpc>
            </a:pPr>
          </a:p>
        </p:txBody>
      </p:sp>
      <p:sp>
        <p:nvSpPr>
          <p:cNvPr name="TextBox 7" id="7"/>
          <p:cNvSpPr txBox="true"/>
          <p:nvPr/>
        </p:nvSpPr>
        <p:spPr>
          <a:xfrm rot="0">
            <a:off x="943715" y="6802552"/>
            <a:ext cx="6731377" cy="379730"/>
          </a:xfrm>
          <a:prstGeom prst="rect">
            <a:avLst/>
          </a:prstGeom>
        </p:spPr>
        <p:txBody>
          <a:bodyPr anchor="t" rtlCol="false" tIns="0" lIns="0" bIns="0" rIns="0">
            <a:spAutoFit/>
          </a:bodyPr>
          <a:lstStyle/>
          <a:p>
            <a:pPr algn="l">
              <a:lnSpc>
                <a:spcPts val="3220"/>
              </a:lnSpc>
            </a:pPr>
            <a:r>
              <a:rPr lang="en-US" sz="2300" spc="115">
                <a:solidFill>
                  <a:srgbClr val="4701AD"/>
                </a:solidFill>
                <a:latin typeface="Roboto Mono"/>
                <a:ea typeface="Roboto Mono"/>
                <a:cs typeface="Roboto Mono"/>
                <a:sym typeface="Roboto Mono"/>
              </a:rPr>
              <a:t>TERM PROJECT- DSA210</a:t>
            </a:r>
          </a:p>
        </p:txBody>
      </p:sp>
      <p:sp>
        <p:nvSpPr>
          <p:cNvPr name="TextBox 8" id="8"/>
          <p:cNvSpPr txBox="true"/>
          <p:nvPr/>
        </p:nvSpPr>
        <p:spPr>
          <a:xfrm rot="0">
            <a:off x="943715" y="7297853"/>
            <a:ext cx="6731377" cy="379730"/>
          </a:xfrm>
          <a:prstGeom prst="rect">
            <a:avLst/>
          </a:prstGeom>
        </p:spPr>
        <p:txBody>
          <a:bodyPr anchor="t" rtlCol="false" tIns="0" lIns="0" bIns="0" rIns="0">
            <a:spAutoFit/>
          </a:bodyPr>
          <a:lstStyle/>
          <a:p>
            <a:pPr algn="l">
              <a:lnSpc>
                <a:spcPts val="3220"/>
              </a:lnSpc>
            </a:pPr>
            <a:r>
              <a:rPr lang="en-US" sz="2300" spc="115">
                <a:solidFill>
                  <a:srgbClr val="4701AD"/>
                </a:solidFill>
                <a:latin typeface="Roboto Mono"/>
                <a:ea typeface="Roboto Mono"/>
                <a:cs typeface="Roboto Mono"/>
                <a:sym typeface="Roboto Mono"/>
              </a:rPr>
              <a:t>YAĞMUR GEÇIM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547664" y="9116830"/>
            <a:ext cx="6711636" cy="160768"/>
          </a:xfrm>
          <a:prstGeom prst="rect">
            <a:avLst/>
          </a:prstGeom>
          <a:solidFill>
            <a:srgbClr val="4701AD"/>
          </a:solidFill>
        </p:spPr>
      </p:sp>
      <p:grpSp>
        <p:nvGrpSpPr>
          <p:cNvPr name="Group 3" id="3"/>
          <p:cNvGrpSpPr/>
          <p:nvPr/>
        </p:nvGrpSpPr>
        <p:grpSpPr>
          <a:xfrm rot="0">
            <a:off x="1028700" y="1028700"/>
            <a:ext cx="956799" cy="945148"/>
            <a:chOff x="0" y="0"/>
            <a:chExt cx="1275731" cy="1260197"/>
          </a:xfrm>
        </p:grpSpPr>
        <p:sp>
          <p:nvSpPr>
            <p:cNvPr name="TextBox 4" id="4"/>
            <p:cNvSpPr txBox="true"/>
            <p:nvPr/>
          </p:nvSpPr>
          <p:spPr>
            <a:xfrm rot="0">
              <a:off x="0" y="0"/>
              <a:ext cx="1275731" cy="1138011"/>
            </a:xfrm>
            <a:prstGeom prst="rect">
              <a:avLst/>
            </a:prstGeom>
          </p:spPr>
          <p:txBody>
            <a:bodyPr anchor="t" rtlCol="false" tIns="0" lIns="0" bIns="0" rIns="0">
              <a:spAutoFit/>
            </a:bodyPr>
            <a:lstStyle/>
            <a:p>
              <a:pPr algn="l">
                <a:lnSpc>
                  <a:spcPts val="6720"/>
                </a:lnSpc>
              </a:pPr>
              <a:r>
                <a:rPr lang="en-US" sz="5600">
                  <a:solidFill>
                    <a:srgbClr val="4701AD"/>
                  </a:solidFill>
                  <a:latin typeface="Roboto Mono"/>
                  <a:ea typeface="Roboto Mono"/>
                  <a:cs typeface="Roboto Mono"/>
                  <a:sym typeface="Roboto Mono"/>
                </a:rPr>
                <a:t>10</a:t>
              </a:r>
            </a:p>
          </p:txBody>
        </p:sp>
        <p:sp>
          <p:nvSpPr>
            <p:cNvPr name="AutoShape 5" id="5"/>
            <p:cNvSpPr/>
            <p:nvPr/>
          </p:nvSpPr>
          <p:spPr>
            <a:xfrm rot="0">
              <a:off x="0" y="1164944"/>
              <a:ext cx="1111985" cy="95253"/>
            </a:xfrm>
            <a:prstGeom prst="rect">
              <a:avLst/>
            </a:prstGeom>
            <a:solidFill>
              <a:srgbClr val="C59CFF"/>
            </a:solidFill>
          </p:spPr>
        </p:sp>
      </p:grpSp>
      <p:grpSp>
        <p:nvGrpSpPr>
          <p:cNvPr name="Group 6" id="6"/>
          <p:cNvGrpSpPr/>
          <p:nvPr/>
        </p:nvGrpSpPr>
        <p:grpSpPr>
          <a:xfrm rot="0">
            <a:off x="2480987" y="2279043"/>
            <a:ext cx="8273090" cy="3350232"/>
            <a:chOff x="0" y="0"/>
            <a:chExt cx="11030787" cy="4466976"/>
          </a:xfrm>
        </p:grpSpPr>
        <p:sp>
          <p:nvSpPr>
            <p:cNvPr name="TextBox 7" id="7"/>
            <p:cNvSpPr txBox="true"/>
            <p:nvPr/>
          </p:nvSpPr>
          <p:spPr>
            <a:xfrm rot="0">
              <a:off x="0" y="206396"/>
              <a:ext cx="11030787" cy="3045245"/>
            </a:xfrm>
            <a:prstGeom prst="rect">
              <a:avLst/>
            </a:prstGeom>
          </p:spPr>
          <p:txBody>
            <a:bodyPr anchor="t" rtlCol="false" tIns="0" lIns="0" bIns="0" rIns="0">
              <a:spAutoFit/>
            </a:bodyPr>
            <a:lstStyle/>
            <a:p>
              <a:pPr algn="l">
                <a:lnSpc>
                  <a:spcPts val="8888"/>
                </a:lnSpc>
              </a:pPr>
              <a:r>
                <a:rPr lang="en-US" sz="8080" spc="-161" u="sng">
                  <a:solidFill>
                    <a:srgbClr val="4701AD"/>
                  </a:solidFill>
                  <a:latin typeface="Roboto Mono"/>
                  <a:ea typeface="Roboto Mono"/>
                  <a:cs typeface="Roboto Mono"/>
                  <a:sym typeface="Roboto Mono"/>
                </a:rPr>
                <a:t>Machine Learning</a:t>
              </a:r>
            </a:p>
          </p:txBody>
        </p:sp>
        <p:sp>
          <p:nvSpPr>
            <p:cNvPr name="TextBox 8" id="8"/>
            <p:cNvSpPr txBox="true"/>
            <p:nvPr/>
          </p:nvSpPr>
          <p:spPr>
            <a:xfrm rot="0">
              <a:off x="0" y="3991354"/>
              <a:ext cx="11030787" cy="481332"/>
            </a:xfrm>
            <a:prstGeom prst="rect">
              <a:avLst/>
            </a:prstGeom>
          </p:spPr>
          <p:txBody>
            <a:bodyPr anchor="t" rtlCol="false" tIns="0" lIns="0" bIns="0" rIns="0">
              <a:spAutoFit/>
            </a:bodyPr>
            <a:lstStyle/>
            <a:p>
              <a:pPr algn="l">
                <a:lnSpc>
                  <a:spcPts val="3079"/>
                </a:lnSpc>
              </a:pPr>
            </a:p>
          </p:txBody>
        </p:sp>
      </p:grpSp>
      <p:grpSp>
        <p:nvGrpSpPr>
          <p:cNvPr name="Group 9" id="9"/>
          <p:cNvGrpSpPr/>
          <p:nvPr/>
        </p:nvGrpSpPr>
        <p:grpSpPr>
          <a:xfrm rot="0">
            <a:off x="8086646" y="5629275"/>
            <a:ext cx="7654304" cy="930358"/>
            <a:chOff x="0" y="0"/>
            <a:chExt cx="10205739" cy="1240477"/>
          </a:xfrm>
        </p:grpSpPr>
        <p:sp>
          <p:nvSpPr>
            <p:cNvPr name="TextBox 10" id="10"/>
            <p:cNvSpPr txBox="true"/>
            <p:nvPr/>
          </p:nvSpPr>
          <p:spPr>
            <a:xfrm rot="0">
              <a:off x="0" y="180987"/>
              <a:ext cx="7437216" cy="802303"/>
            </a:xfrm>
            <a:prstGeom prst="rect">
              <a:avLst/>
            </a:prstGeom>
          </p:spPr>
          <p:txBody>
            <a:bodyPr anchor="t" rtlCol="false" tIns="0" lIns="0" bIns="0" rIns="0">
              <a:spAutoFit/>
            </a:bodyPr>
            <a:lstStyle/>
            <a:p>
              <a:pPr algn="r">
                <a:lnSpc>
                  <a:spcPts val="5045"/>
                </a:lnSpc>
              </a:pPr>
              <a:r>
                <a:rPr lang="en-US" sz="3604">
                  <a:solidFill>
                    <a:srgbClr val="4701AD"/>
                  </a:solidFill>
                  <a:latin typeface="Roboto Mono"/>
                  <a:ea typeface="Roboto Mono"/>
                  <a:cs typeface="Roboto Mono"/>
                  <a:sym typeface="Roboto Mono"/>
                </a:rPr>
                <a:t>Random Forest</a:t>
              </a:r>
            </a:p>
          </p:txBody>
        </p:sp>
        <p:sp>
          <p:nvSpPr>
            <p:cNvPr name="Freeform 11" id="11"/>
            <p:cNvSpPr/>
            <p:nvPr/>
          </p:nvSpPr>
          <p:spPr>
            <a:xfrm flipH="false" flipV="false" rot="0">
              <a:off x="8967738" y="0"/>
              <a:ext cx="1238001" cy="1240477"/>
            </a:xfrm>
            <a:custGeom>
              <a:avLst/>
              <a:gdLst/>
              <a:ahLst/>
              <a:cxnLst/>
              <a:rect r="r" b="b" t="t" l="l"/>
              <a:pathLst>
                <a:path h="1240477" w="1238001">
                  <a:moveTo>
                    <a:pt x="0" y="0"/>
                  </a:moveTo>
                  <a:lnTo>
                    <a:pt x="1238001" y="0"/>
                  </a:lnTo>
                  <a:lnTo>
                    <a:pt x="1238001" y="1240477"/>
                  </a:lnTo>
                  <a:lnTo>
                    <a:pt x="0" y="12404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2" id="12"/>
          <p:cNvGrpSpPr/>
          <p:nvPr/>
        </p:nvGrpSpPr>
        <p:grpSpPr>
          <a:xfrm rot="0">
            <a:off x="7936902" y="4194941"/>
            <a:ext cx="7804049" cy="948559"/>
            <a:chOff x="0" y="0"/>
            <a:chExt cx="10405398" cy="1264745"/>
          </a:xfrm>
        </p:grpSpPr>
        <p:sp>
          <p:nvSpPr>
            <p:cNvPr name="TextBox 13" id="13"/>
            <p:cNvSpPr txBox="true"/>
            <p:nvPr/>
          </p:nvSpPr>
          <p:spPr>
            <a:xfrm rot="0">
              <a:off x="0" y="186018"/>
              <a:ext cx="7582713" cy="816509"/>
            </a:xfrm>
            <a:prstGeom prst="rect">
              <a:avLst/>
            </a:prstGeom>
          </p:spPr>
          <p:txBody>
            <a:bodyPr anchor="t" rtlCol="false" tIns="0" lIns="0" bIns="0" rIns="0">
              <a:spAutoFit/>
            </a:bodyPr>
            <a:lstStyle/>
            <a:p>
              <a:pPr algn="r">
                <a:lnSpc>
                  <a:spcPts val="5144"/>
                </a:lnSpc>
              </a:pPr>
              <a:r>
                <a:rPr lang="en-US" sz="3674">
                  <a:solidFill>
                    <a:srgbClr val="4701AD"/>
                  </a:solidFill>
                  <a:latin typeface="Roboto Mono"/>
                  <a:ea typeface="Roboto Mono"/>
                  <a:cs typeface="Roboto Mono"/>
                  <a:sym typeface="Roboto Mono"/>
                </a:rPr>
                <a:t>Decision Tree</a:t>
              </a:r>
            </a:p>
          </p:txBody>
        </p:sp>
        <p:sp>
          <p:nvSpPr>
            <p:cNvPr name="Freeform 14" id="14"/>
            <p:cNvSpPr/>
            <p:nvPr/>
          </p:nvSpPr>
          <p:spPr>
            <a:xfrm flipH="false" flipV="false" rot="0">
              <a:off x="9143177" y="0"/>
              <a:ext cx="1262221" cy="1264745"/>
            </a:xfrm>
            <a:custGeom>
              <a:avLst/>
              <a:gdLst/>
              <a:ahLst/>
              <a:cxnLst/>
              <a:rect r="r" b="b" t="t" l="l"/>
              <a:pathLst>
                <a:path h="1264745" w="1262221">
                  <a:moveTo>
                    <a:pt x="0" y="0"/>
                  </a:moveTo>
                  <a:lnTo>
                    <a:pt x="1262221" y="0"/>
                  </a:lnTo>
                  <a:lnTo>
                    <a:pt x="1262221" y="1264745"/>
                  </a:lnTo>
                  <a:lnTo>
                    <a:pt x="0" y="1264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5" id="15"/>
          <p:cNvGrpSpPr/>
          <p:nvPr/>
        </p:nvGrpSpPr>
        <p:grpSpPr>
          <a:xfrm rot="0">
            <a:off x="7639290" y="2723022"/>
            <a:ext cx="8101661" cy="984733"/>
            <a:chOff x="0" y="0"/>
            <a:chExt cx="10802214" cy="1312977"/>
          </a:xfrm>
        </p:grpSpPr>
        <p:sp>
          <p:nvSpPr>
            <p:cNvPr name="TextBox 16" id="16"/>
            <p:cNvSpPr txBox="true"/>
            <p:nvPr/>
          </p:nvSpPr>
          <p:spPr>
            <a:xfrm rot="0">
              <a:off x="0" y="196018"/>
              <a:ext cx="7871885" cy="844741"/>
            </a:xfrm>
            <a:prstGeom prst="rect">
              <a:avLst/>
            </a:prstGeom>
          </p:spPr>
          <p:txBody>
            <a:bodyPr anchor="t" rtlCol="false" tIns="0" lIns="0" bIns="0" rIns="0">
              <a:spAutoFit/>
            </a:bodyPr>
            <a:lstStyle/>
            <a:p>
              <a:pPr algn="r">
                <a:lnSpc>
                  <a:spcPts val="5340"/>
                </a:lnSpc>
              </a:pPr>
              <a:r>
                <a:rPr lang="en-US" sz="3814">
                  <a:solidFill>
                    <a:srgbClr val="4701AD"/>
                  </a:solidFill>
                  <a:latin typeface="Roboto Mono"/>
                  <a:ea typeface="Roboto Mono"/>
                  <a:cs typeface="Roboto Mono"/>
                  <a:sym typeface="Roboto Mono"/>
                </a:rPr>
                <a:t>Linear Regression</a:t>
              </a:r>
            </a:p>
          </p:txBody>
        </p:sp>
        <p:sp>
          <p:nvSpPr>
            <p:cNvPr name="Freeform 17" id="17"/>
            <p:cNvSpPr/>
            <p:nvPr/>
          </p:nvSpPr>
          <p:spPr>
            <a:xfrm flipH="false" flipV="false" rot="0">
              <a:off x="9491858" y="0"/>
              <a:ext cx="1310356" cy="1312977"/>
            </a:xfrm>
            <a:custGeom>
              <a:avLst/>
              <a:gdLst/>
              <a:ahLst/>
              <a:cxnLst/>
              <a:rect r="r" b="b" t="t" l="l"/>
              <a:pathLst>
                <a:path h="1312977" w="1310356">
                  <a:moveTo>
                    <a:pt x="0" y="0"/>
                  </a:moveTo>
                  <a:lnTo>
                    <a:pt x="1310356" y="0"/>
                  </a:lnTo>
                  <a:lnTo>
                    <a:pt x="1310356" y="1312977"/>
                  </a:lnTo>
                  <a:lnTo>
                    <a:pt x="0" y="13129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8" id="18"/>
          <p:cNvSpPr/>
          <p:nvPr/>
        </p:nvSpPr>
        <p:spPr>
          <a:xfrm flipH="false" flipV="false" rot="0">
            <a:off x="2480987" y="5002030"/>
            <a:ext cx="4603972" cy="4114800"/>
          </a:xfrm>
          <a:custGeom>
            <a:avLst/>
            <a:gdLst/>
            <a:ahLst/>
            <a:cxnLst/>
            <a:rect r="r" b="b" t="t" l="l"/>
            <a:pathLst>
              <a:path h="4114800" w="4603972">
                <a:moveTo>
                  <a:pt x="0" y="0"/>
                </a:moveTo>
                <a:lnTo>
                  <a:pt x="4603972" y="0"/>
                </a:lnTo>
                <a:lnTo>
                  <a:pt x="460397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2275612" y="1271696"/>
            <a:ext cx="5811035" cy="321041"/>
          </a:xfrm>
          <a:prstGeom prst="rect">
            <a:avLst/>
          </a:prstGeom>
        </p:spPr>
        <p:txBody>
          <a:bodyPr anchor="t" rtlCol="false" tIns="0" lIns="0" bIns="0" rIns="0">
            <a:spAutoFit/>
          </a:bodyPr>
          <a:lstStyle/>
          <a:p>
            <a:pPr algn="l">
              <a:lnSpc>
                <a:spcPts val="2660"/>
              </a:lnSpc>
            </a:pPr>
            <a:r>
              <a:rPr lang="en-US" sz="1900" spc="95">
                <a:solidFill>
                  <a:srgbClr val="4701AD"/>
                </a:solidFill>
                <a:latin typeface="Roboto Mono"/>
                <a:ea typeface="Roboto Mono"/>
                <a:cs typeface="Roboto Mono"/>
                <a:sym typeface="Roboto Mono"/>
              </a:rPr>
              <a:t>MACHINE LEARNING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325066">
            <a:off x="-5872592" y="-4432314"/>
            <a:ext cx="12693032" cy="12693032"/>
          </a:xfrm>
          <a:custGeom>
            <a:avLst/>
            <a:gdLst/>
            <a:ahLst/>
            <a:cxnLst/>
            <a:rect r="r" b="b" t="t" l="l"/>
            <a:pathLst>
              <a:path h="12693032" w="12693032">
                <a:moveTo>
                  <a:pt x="0" y="0"/>
                </a:moveTo>
                <a:lnTo>
                  <a:pt x="12693032" y="0"/>
                </a:lnTo>
                <a:lnTo>
                  <a:pt x="12693032" y="12693032"/>
                </a:lnTo>
                <a:lnTo>
                  <a:pt x="0" y="126930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82828" y="9258300"/>
            <a:ext cx="1127540" cy="945148"/>
            <a:chOff x="0" y="0"/>
            <a:chExt cx="1503386" cy="1260197"/>
          </a:xfrm>
        </p:grpSpPr>
        <p:sp>
          <p:nvSpPr>
            <p:cNvPr name="TextBox 4" id="4"/>
            <p:cNvSpPr txBox="true"/>
            <p:nvPr/>
          </p:nvSpPr>
          <p:spPr>
            <a:xfrm rot="0">
              <a:off x="0" y="0"/>
              <a:ext cx="1503386" cy="1138011"/>
            </a:xfrm>
            <a:prstGeom prst="rect">
              <a:avLst/>
            </a:prstGeom>
          </p:spPr>
          <p:txBody>
            <a:bodyPr anchor="t" rtlCol="false" tIns="0" lIns="0" bIns="0" rIns="0">
              <a:spAutoFit/>
            </a:bodyPr>
            <a:lstStyle/>
            <a:p>
              <a:pPr algn="l">
                <a:lnSpc>
                  <a:spcPts val="6720"/>
                </a:lnSpc>
              </a:pPr>
              <a:r>
                <a:rPr lang="en-US" sz="5600">
                  <a:solidFill>
                    <a:srgbClr val="4701AD"/>
                  </a:solidFill>
                  <a:latin typeface="Roboto Mono"/>
                  <a:ea typeface="Roboto Mono"/>
                  <a:cs typeface="Roboto Mono"/>
                  <a:sym typeface="Roboto Mono"/>
                </a:rPr>
                <a:t>11</a:t>
              </a:r>
            </a:p>
          </p:txBody>
        </p:sp>
        <p:sp>
          <p:nvSpPr>
            <p:cNvPr name="AutoShape 5" id="5"/>
            <p:cNvSpPr/>
            <p:nvPr/>
          </p:nvSpPr>
          <p:spPr>
            <a:xfrm rot="0">
              <a:off x="0" y="1164944"/>
              <a:ext cx="1111985" cy="95253"/>
            </a:xfrm>
            <a:prstGeom prst="rect">
              <a:avLst/>
            </a:prstGeom>
            <a:solidFill>
              <a:srgbClr val="C59CFF"/>
            </a:solidFill>
          </p:spPr>
        </p:sp>
      </p:grpSp>
      <p:sp>
        <p:nvSpPr>
          <p:cNvPr name="Freeform 6" id="6"/>
          <p:cNvSpPr/>
          <p:nvPr/>
        </p:nvSpPr>
        <p:spPr>
          <a:xfrm flipH="false" flipV="false" rot="0">
            <a:off x="349598" y="5106"/>
            <a:ext cx="7740724" cy="4847629"/>
          </a:xfrm>
          <a:custGeom>
            <a:avLst/>
            <a:gdLst/>
            <a:ahLst/>
            <a:cxnLst/>
            <a:rect r="r" b="b" t="t" l="l"/>
            <a:pathLst>
              <a:path h="4847629" w="7740724">
                <a:moveTo>
                  <a:pt x="0" y="0"/>
                </a:moveTo>
                <a:lnTo>
                  <a:pt x="7740724" y="0"/>
                </a:lnTo>
                <a:lnTo>
                  <a:pt x="7740724" y="4847628"/>
                </a:lnTo>
                <a:lnTo>
                  <a:pt x="0" y="4847628"/>
                </a:lnTo>
                <a:lnTo>
                  <a:pt x="0" y="0"/>
                </a:lnTo>
                <a:close/>
              </a:path>
            </a:pathLst>
          </a:custGeom>
          <a:blipFill>
            <a:blip r:embed="rId4"/>
            <a:stretch>
              <a:fillRect l="0" t="0" r="0" b="0"/>
            </a:stretch>
          </a:blipFill>
        </p:spPr>
      </p:sp>
      <p:sp>
        <p:nvSpPr>
          <p:cNvPr name="Freeform 7" id="7"/>
          <p:cNvSpPr/>
          <p:nvPr/>
        </p:nvSpPr>
        <p:spPr>
          <a:xfrm flipH="false" flipV="false" rot="0">
            <a:off x="9324568" y="5106"/>
            <a:ext cx="7558260" cy="4525508"/>
          </a:xfrm>
          <a:custGeom>
            <a:avLst/>
            <a:gdLst/>
            <a:ahLst/>
            <a:cxnLst/>
            <a:rect r="r" b="b" t="t" l="l"/>
            <a:pathLst>
              <a:path h="4525508" w="7558260">
                <a:moveTo>
                  <a:pt x="0" y="0"/>
                </a:moveTo>
                <a:lnTo>
                  <a:pt x="7558260" y="0"/>
                </a:lnTo>
                <a:lnTo>
                  <a:pt x="7558260" y="4525508"/>
                </a:lnTo>
                <a:lnTo>
                  <a:pt x="0" y="4525508"/>
                </a:lnTo>
                <a:lnTo>
                  <a:pt x="0" y="0"/>
                </a:lnTo>
                <a:close/>
              </a:path>
            </a:pathLst>
          </a:custGeom>
          <a:blipFill>
            <a:blip r:embed="rId5"/>
            <a:stretch>
              <a:fillRect l="0" t="0" r="0" b="0"/>
            </a:stretch>
          </a:blipFill>
        </p:spPr>
      </p:sp>
      <p:sp>
        <p:nvSpPr>
          <p:cNvPr name="Freeform 8" id="8"/>
          <p:cNvSpPr/>
          <p:nvPr/>
        </p:nvSpPr>
        <p:spPr>
          <a:xfrm flipH="false" flipV="false" rot="0">
            <a:off x="349598" y="4994205"/>
            <a:ext cx="7573707" cy="4619961"/>
          </a:xfrm>
          <a:custGeom>
            <a:avLst/>
            <a:gdLst/>
            <a:ahLst/>
            <a:cxnLst/>
            <a:rect r="r" b="b" t="t" l="l"/>
            <a:pathLst>
              <a:path h="4619961" w="7573707">
                <a:moveTo>
                  <a:pt x="0" y="0"/>
                </a:moveTo>
                <a:lnTo>
                  <a:pt x="7573707" y="0"/>
                </a:lnTo>
                <a:lnTo>
                  <a:pt x="7573707" y="4619961"/>
                </a:lnTo>
                <a:lnTo>
                  <a:pt x="0" y="4619961"/>
                </a:lnTo>
                <a:lnTo>
                  <a:pt x="0" y="0"/>
                </a:lnTo>
                <a:close/>
              </a:path>
            </a:pathLst>
          </a:custGeom>
          <a:blipFill>
            <a:blip r:embed="rId6"/>
            <a:stretch>
              <a:fillRect l="0" t="0" r="0" b="0"/>
            </a:stretch>
          </a:blipFill>
        </p:spPr>
      </p:sp>
      <p:sp>
        <p:nvSpPr>
          <p:cNvPr name="Freeform 9" id="9"/>
          <p:cNvSpPr/>
          <p:nvPr/>
        </p:nvSpPr>
        <p:spPr>
          <a:xfrm flipH="false" flipV="false" rot="0">
            <a:off x="9324568" y="4938958"/>
            <a:ext cx="7558260" cy="4582195"/>
          </a:xfrm>
          <a:custGeom>
            <a:avLst/>
            <a:gdLst/>
            <a:ahLst/>
            <a:cxnLst/>
            <a:rect r="r" b="b" t="t" l="l"/>
            <a:pathLst>
              <a:path h="4582195" w="7558260">
                <a:moveTo>
                  <a:pt x="0" y="0"/>
                </a:moveTo>
                <a:lnTo>
                  <a:pt x="7558260" y="0"/>
                </a:lnTo>
                <a:lnTo>
                  <a:pt x="7558260" y="4582196"/>
                </a:lnTo>
                <a:lnTo>
                  <a:pt x="0" y="4582196"/>
                </a:lnTo>
                <a:lnTo>
                  <a:pt x="0" y="0"/>
                </a:lnTo>
                <a:close/>
              </a:path>
            </a:pathLst>
          </a:custGeom>
          <a:blipFill>
            <a:blip r:embed="rId7"/>
            <a:stretch>
              <a:fillRect l="0" t="0" r="0" b="0"/>
            </a:stretch>
          </a:blipFill>
        </p:spPr>
      </p:sp>
      <p:sp>
        <p:nvSpPr>
          <p:cNvPr name="TextBox 10" id="10"/>
          <p:cNvSpPr txBox="true"/>
          <p:nvPr/>
        </p:nvSpPr>
        <p:spPr>
          <a:xfrm rot="0">
            <a:off x="2705940" y="4673164"/>
            <a:ext cx="5217365" cy="321041"/>
          </a:xfrm>
          <a:prstGeom prst="rect">
            <a:avLst/>
          </a:prstGeom>
        </p:spPr>
        <p:txBody>
          <a:bodyPr anchor="t" rtlCol="false" tIns="0" lIns="0" bIns="0" rIns="0">
            <a:spAutoFit/>
          </a:bodyPr>
          <a:lstStyle/>
          <a:p>
            <a:pPr algn="l">
              <a:lnSpc>
                <a:spcPts val="2660"/>
              </a:lnSpc>
            </a:pPr>
            <a:r>
              <a:rPr lang="en-US" sz="1900" spc="95">
                <a:solidFill>
                  <a:srgbClr val="4701AD"/>
                </a:solidFill>
                <a:latin typeface="Roboto Mono"/>
                <a:ea typeface="Roboto Mono"/>
                <a:cs typeface="Roboto Mono"/>
                <a:sym typeface="Roboto Mono"/>
              </a:rPr>
              <a:t>R²</a:t>
            </a:r>
            <a:r>
              <a:rPr lang="en-US" sz="1900" spc="95">
                <a:solidFill>
                  <a:srgbClr val="4701AD"/>
                </a:solidFill>
                <a:latin typeface="Roboto Mono"/>
                <a:ea typeface="Roboto Mono"/>
                <a:cs typeface="Roboto Mono"/>
                <a:sym typeface="Roboto Mono"/>
              </a:rPr>
              <a:t> SCORE OF 0.76</a:t>
            </a:r>
          </a:p>
        </p:txBody>
      </p:sp>
      <p:sp>
        <p:nvSpPr>
          <p:cNvPr name="TextBox 11" id="11"/>
          <p:cNvSpPr txBox="true"/>
          <p:nvPr/>
        </p:nvSpPr>
        <p:spPr>
          <a:xfrm rot="0">
            <a:off x="11403244" y="4531693"/>
            <a:ext cx="5217365" cy="321041"/>
          </a:xfrm>
          <a:prstGeom prst="rect">
            <a:avLst/>
          </a:prstGeom>
        </p:spPr>
        <p:txBody>
          <a:bodyPr anchor="t" rtlCol="false" tIns="0" lIns="0" bIns="0" rIns="0">
            <a:spAutoFit/>
          </a:bodyPr>
          <a:lstStyle/>
          <a:p>
            <a:pPr algn="l">
              <a:lnSpc>
                <a:spcPts val="2660"/>
              </a:lnSpc>
            </a:pPr>
            <a:r>
              <a:rPr lang="en-US" sz="1900" spc="95">
                <a:solidFill>
                  <a:srgbClr val="4701AD"/>
                </a:solidFill>
                <a:latin typeface="Roboto Mono"/>
                <a:ea typeface="Roboto Mono"/>
                <a:cs typeface="Roboto Mono"/>
                <a:sym typeface="Roboto Mono"/>
              </a:rPr>
              <a:t>R²</a:t>
            </a:r>
            <a:r>
              <a:rPr lang="en-US" sz="1900" spc="95">
                <a:solidFill>
                  <a:srgbClr val="4701AD"/>
                </a:solidFill>
                <a:latin typeface="Roboto Mono"/>
                <a:ea typeface="Roboto Mono"/>
                <a:cs typeface="Roboto Mono"/>
                <a:sym typeface="Roboto Mono"/>
              </a:rPr>
              <a:t> SCORE OF 0.44</a:t>
            </a:r>
          </a:p>
        </p:txBody>
      </p:sp>
      <p:sp>
        <p:nvSpPr>
          <p:cNvPr name="TextBox 12" id="12"/>
          <p:cNvSpPr txBox="true"/>
          <p:nvPr/>
        </p:nvSpPr>
        <p:spPr>
          <a:xfrm rot="0">
            <a:off x="12041935" y="9711654"/>
            <a:ext cx="5217365" cy="321041"/>
          </a:xfrm>
          <a:prstGeom prst="rect">
            <a:avLst/>
          </a:prstGeom>
        </p:spPr>
        <p:txBody>
          <a:bodyPr anchor="t" rtlCol="false" tIns="0" lIns="0" bIns="0" rIns="0">
            <a:spAutoFit/>
          </a:bodyPr>
          <a:lstStyle/>
          <a:p>
            <a:pPr algn="l">
              <a:lnSpc>
                <a:spcPts val="2660"/>
              </a:lnSpc>
            </a:pPr>
            <a:r>
              <a:rPr lang="en-US" sz="1900" spc="95">
                <a:solidFill>
                  <a:srgbClr val="4701AD"/>
                </a:solidFill>
                <a:latin typeface="Roboto Mono"/>
                <a:ea typeface="Roboto Mono"/>
                <a:cs typeface="Roboto Mono"/>
                <a:sym typeface="Roboto Mono"/>
              </a:rPr>
              <a:t>R²</a:t>
            </a:r>
            <a:r>
              <a:rPr lang="en-US" sz="1900" spc="95">
                <a:solidFill>
                  <a:srgbClr val="4701AD"/>
                </a:solidFill>
                <a:latin typeface="Roboto Mono"/>
                <a:ea typeface="Roboto Mono"/>
                <a:cs typeface="Roboto Mono"/>
                <a:sym typeface="Roboto Mono"/>
              </a:rPr>
              <a:t> SCORE OF -0.21</a:t>
            </a:r>
          </a:p>
        </p:txBody>
      </p:sp>
      <p:sp>
        <p:nvSpPr>
          <p:cNvPr name="TextBox 13" id="13"/>
          <p:cNvSpPr txBox="true"/>
          <p:nvPr/>
        </p:nvSpPr>
        <p:spPr>
          <a:xfrm rot="0">
            <a:off x="2419466" y="9692774"/>
            <a:ext cx="5217365" cy="321041"/>
          </a:xfrm>
          <a:prstGeom prst="rect">
            <a:avLst/>
          </a:prstGeom>
        </p:spPr>
        <p:txBody>
          <a:bodyPr anchor="t" rtlCol="false" tIns="0" lIns="0" bIns="0" rIns="0">
            <a:spAutoFit/>
          </a:bodyPr>
          <a:lstStyle/>
          <a:p>
            <a:pPr algn="l">
              <a:lnSpc>
                <a:spcPts val="2660"/>
              </a:lnSpc>
            </a:pPr>
            <a:r>
              <a:rPr lang="en-US" sz="1900" spc="95">
                <a:solidFill>
                  <a:srgbClr val="4701AD"/>
                </a:solidFill>
                <a:latin typeface="Roboto Mono"/>
                <a:ea typeface="Roboto Mono"/>
                <a:cs typeface="Roboto Mono"/>
                <a:sym typeface="Roboto Mono"/>
              </a:rPr>
              <a:t>R²</a:t>
            </a:r>
            <a:r>
              <a:rPr lang="en-US" sz="1900" spc="95">
                <a:solidFill>
                  <a:srgbClr val="4701AD"/>
                </a:solidFill>
                <a:latin typeface="Roboto Mono"/>
                <a:ea typeface="Roboto Mono"/>
                <a:cs typeface="Roboto Mono"/>
                <a:sym typeface="Roboto Mono"/>
              </a:rPr>
              <a:t> SCORE OF -0.05</a:t>
            </a:r>
          </a:p>
        </p:txBody>
      </p:sp>
      <p:sp>
        <p:nvSpPr>
          <p:cNvPr name="TextBox 14" id="14"/>
          <p:cNvSpPr txBox="true"/>
          <p:nvPr/>
        </p:nvSpPr>
        <p:spPr>
          <a:xfrm rot="0">
            <a:off x="6818575" y="3864039"/>
            <a:ext cx="3736402" cy="1872616"/>
          </a:xfrm>
          <a:prstGeom prst="rect">
            <a:avLst/>
          </a:prstGeom>
        </p:spPr>
        <p:txBody>
          <a:bodyPr anchor="t" rtlCol="false" tIns="0" lIns="0" bIns="0" rIns="0">
            <a:spAutoFit/>
          </a:bodyPr>
          <a:lstStyle/>
          <a:p>
            <a:pPr algn="ctr">
              <a:lnSpc>
                <a:spcPts val="7559"/>
              </a:lnSpc>
              <a:spcBef>
                <a:spcPct val="0"/>
              </a:spcBef>
            </a:pPr>
            <a:r>
              <a:rPr lang="en-US" b="true" sz="5399" spc="269">
                <a:solidFill>
                  <a:srgbClr val="4701AD"/>
                </a:solidFill>
                <a:latin typeface="Roboto Mono Bold"/>
                <a:ea typeface="Roboto Mono Bold"/>
                <a:cs typeface="Roboto Mono Bold"/>
                <a:sym typeface="Roboto Mono Bold"/>
              </a:rPr>
              <a:t>BEST MODELS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7099" y="2415276"/>
            <a:ext cx="14387868" cy="5456449"/>
            <a:chOff x="0" y="0"/>
            <a:chExt cx="19183824" cy="7275265"/>
          </a:xfrm>
        </p:grpSpPr>
        <p:sp>
          <p:nvSpPr>
            <p:cNvPr name="TextBox 3" id="3"/>
            <p:cNvSpPr txBox="true"/>
            <p:nvPr/>
          </p:nvSpPr>
          <p:spPr>
            <a:xfrm rot="0">
              <a:off x="0" y="140950"/>
              <a:ext cx="19183824" cy="1689246"/>
            </a:xfrm>
            <a:prstGeom prst="rect">
              <a:avLst/>
            </a:prstGeom>
          </p:spPr>
          <p:txBody>
            <a:bodyPr anchor="t" rtlCol="false" tIns="0" lIns="0" bIns="0" rIns="0">
              <a:spAutoFit/>
            </a:bodyPr>
            <a:lstStyle/>
            <a:p>
              <a:pPr algn="l">
                <a:lnSpc>
                  <a:spcPts val="10127"/>
                </a:lnSpc>
              </a:pPr>
            </a:p>
          </p:txBody>
        </p:sp>
        <p:sp>
          <p:nvSpPr>
            <p:cNvPr name="TextBox 4" id="4"/>
            <p:cNvSpPr txBox="true"/>
            <p:nvPr/>
          </p:nvSpPr>
          <p:spPr>
            <a:xfrm rot="0">
              <a:off x="0" y="2905933"/>
              <a:ext cx="19183824" cy="4385079"/>
            </a:xfrm>
            <a:prstGeom prst="rect">
              <a:avLst/>
            </a:prstGeom>
          </p:spPr>
          <p:txBody>
            <a:bodyPr anchor="t" rtlCol="false" tIns="0" lIns="0" bIns="0" rIns="0">
              <a:spAutoFit/>
            </a:bodyPr>
            <a:lstStyle/>
            <a:p>
              <a:pPr algn="l">
                <a:lnSpc>
                  <a:spcPts val="3297"/>
                </a:lnSpc>
              </a:pPr>
              <a:r>
                <a:rPr lang="en-US" sz="2355">
                  <a:solidFill>
                    <a:srgbClr val="4701AD"/>
                  </a:solidFill>
                  <a:latin typeface="Roboto Mono"/>
                  <a:ea typeface="Roboto Mono"/>
                  <a:cs typeface="Roboto Mono"/>
                  <a:sym typeface="Roboto Mono"/>
                </a:rPr>
                <a:t>This project demo</a:t>
              </a:r>
              <a:r>
                <a:rPr lang="en-US" sz="2355">
                  <a:solidFill>
                    <a:srgbClr val="4701AD"/>
                  </a:solidFill>
                  <a:latin typeface="Roboto Mono"/>
                  <a:ea typeface="Roboto Mono"/>
                  <a:cs typeface="Roboto Mono"/>
                  <a:sym typeface="Roboto Mono"/>
                </a:rPr>
                <a:t>nstrates that Google search trends—especially for terms like interest and inflation—can serve as meaningful predictors of Turkey’s central bank rates. Among the models tested, Random Forest performed best in estimating both interest and inflation rates, achieving a strong R². On the other hand, search trends for dollar and euro showed weak or no predictive power when used alone. These results suggest that public attention, as reflected in search behavior, is more aligned with macroeconomic indicators like interest and inflation than with currency trends. </a:t>
              </a:r>
            </a:p>
          </p:txBody>
        </p:sp>
      </p:grpSp>
      <p:grpSp>
        <p:nvGrpSpPr>
          <p:cNvPr name="Group 5" id="5"/>
          <p:cNvGrpSpPr/>
          <p:nvPr/>
        </p:nvGrpSpPr>
        <p:grpSpPr>
          <a:xfrm rot="0">
            <a:off x="1507099" y="1028700"/>
            <a:ext cx="956799" cy="945148"/>
            <a:chOff x="0" y="0"/>
            <a:chExt cx="1275731" cy="1260197"/>
          </a:xfrm>
        </p:grpSpPr>
        <p:sp>
          <p:nvSpPr>
            <p:cNvPr name="TextBox 6" id="6"/>
            <p:cNvSpPr txBox="true"/>
            <p:nvPr/>
          </p:nvSpPr>
          <p:spPr>
            <a:xfrm rot="0">
              <a:off x="0" y="0"/>
              <a:ext cx="1275731" cy="1138011"/>
            </a:xfrm>
            <a:prstGeom prst="rect">
              <a:avLst/>
            </a:prstGeom>
          </p:spPr>
          <p:txBody>
            <a:bodyPr anchor="t" rtlCol="false" tIns="0" lIns="0" bIns="0" rIns="0">
              <a:spAutoFit/>
            </a:bodyPr>
            <a:lstStyle/>
            <a:p>
              <a:pPr algn="l">
                <a:lnSpc>
                  <a:spcPts val="6720"/>
                </a:lnSpc>
              </a:pPr>
              <a:r>
                <a:rPr lang="en-US" sz="5600">
                  <a:solidFill>
                    <a:srgbClr val="4701AD"/>
                  </a:solidFill>
                  <a:latin typeface="Roboto Mono"/>
                  <a:ea typeface="Roboto Mono"/>
                  <a:cs typeface="Roboto Mono"/>
                  <a:sym typeface="Roboto Mono"/>
                </a:rPr>
                <a:t>12</a:t>
              </a:r>
            </a:p>
          </p:txBody>
        </p:sp>
        <p:sp>
          <p:nvSpPr>
            <p:cNvPr name="AutoShape 7" id="7"/>
            <p:cNvSpPr/>
            <p:nvPr/>
          </p:nvSpPr>
          <p:spPr>
            <a:xfrm rot="0">
              <a:off x="0" y="1164944"/>
              <a:ext cx="1111985" cy="95253"/>
            </a:xfrm>
            <a:prstGeom prst="rect">
              <a:avLst/>
            </a:prstGeom>
            <a:solidFill>
              <a:srgbClr val="C59CFF"/>
            </a:solidFill>
          </p:spPr>
        </p:sp>
      </p:grpSp>
      <p:sp>
        <p:nvSpPr>
          <p:cNvPr name="Freeform 8" id="8"/>
          <p:cNvSpPr/>
          <p:nvPr/>
        </p:nvSpPr>
        <p:spPr>
          <a:xfrm flipH="false" flipV="false" rot="0">
            <a:off x="1507099" y="2269644"/>
            <a:ext cx="7315200" cy="2093976"/>
          </a:xfrm>
          <a:custGeom>
            <a:avLst/>
            <a:gdLst/>
            <a:ahLst/>
            <a:cxnLst/>
            <a:rect r="r" b="b" t="t" l="l"/>
            <a:pathLst>
              <a:path h="2093976" w="7315200">
                <a:moveTo>
                  <a:pt x="0" y="0"/>
                </a:moveTo>
                <a:lnTo>
                  <a:pt x="7315200" y="0"/>
                </a:lnTo>
                <a:lnTo>
                  <a:pt x="7315200" y="2093976"/>
                </a:lnTo>
                <a:lnTo>
                  <a:pt x="0" y="2093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894967" y="8115992"/>
            <a:ext cx="1411265" cy="1565897"/>
          </a:xfrm>
          <a:custGeom>
            <a:avLst/>
            <a:gdLst/>
            <a:ahLst/>
            <a:cxnLst/>
            <a:rect r="r" b="b" t="t" l="l"/>
            <a:pathLst>
              <a:path h="1565897" w="1411265">
                <a:moveTo>
                  <a:pt x="0" y="0"/>
                </a:moveTo>
                <a:lnTo>
                  <a:pt x="1411265" y="0"/>
                </a:lnTo>
                <a:lnTo>
                  <a:pt x="1411265" y="1565897"/>
                </a:lnTo>
                <a:lnTo>
                  <a:pt x="0" y="15658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7980573">
            <a:off x="-4663380" y="-11829"/>
            <a:ext cx="15346502" cy="5573730"/>
          </a:xfrm>
          <a:custGeom>
            <a:avLst/>
            <a:gdLst/>
            <a:ahLst/>
            <a:cxnLst/>
            <a:rect r="r" b="b" t="t" l="l"/>
            <a:pathLst>
              <a:path h="5573730" w="15346502">
                <a:moveTo>
                  <a:pt x="15346502" y="0"/>
                </a:moveTo>
                <a:lnTo>
                  <a:pt x="0" y="0"/>
                </a:lnTo>
                <a:lnTo>
                  <a:pt x="0" y="5573729"/>
                </a:lnTo>
                <a:lnTo>
                  <a:pt x="15346502" y="5573729"/>
                </a:lnTo>
                <a:lnTo>
                  <a:pt x="1534650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028700"/>
            <a:ext cx="1127540" cy="945148"/>
            <a:chOff x="0" y="0"/>
            <a:chExt cx="1503386" cy="1260197"/>
          </a:xfrm>
        </p:grpSpPr>
        <p:sp>
          <p:nvSpPr>
            <p:cNvPr name="TextBox 4" id="4"/>
            <p:cNvSpPr txBox="true"/>
            <p:nvPr/>
          </p:nvSpPr>
          <p:spPr>
            <a:xfrm rot="0">
              <a:off x="0" y="0"/>
              <a:ext cx="1503386" cy="1138011"/>
            </a:xfrm>
            <a:prstGeom prst="rect">
              <a:avLst/>
            </a:prstGeom>
          </p:spPr>
          <p:txBody>
            <a:bodyPr anchor="t" rtlCol="false" tIns="0" lIns="0" bIns="0" rIns="0">
              <a:spAutoFit/>
            </a:bodyPr>
            <a:lstStyle/>
            <a:p>
              <a:pPr algn="l">
                <a:lnSpc>
                  <a:spcPts val="6720"/>
                </a:lnSpc>
              </a:pPr>
              <a:r>
                <a:rPr lang="en-US" sz="5600">
                  <a:solidFill>
                    <a:srgbClr val="4701AD"/>
                  </a:solidFill>
                  <a:latin typeface="Roboto Mono"/>
                  <a:ea typeface="Roboto Mono"/>
                  <a:cs typeface="Roboto Mono"/>
                  <a:sym typeface="Roboto Mono"/>
                </a:rPr>
                <a:t>02</a:t>
              </a:r>
            </a:p>
          </p:txBody>
        </p:sp>
        <p:sp>
          <p:nvSpPr>
            <p:cNvPr name="AutoShape 5" id="5"/>
            <p:cNvSpPr/>
            <p:nvPr/>
          </p:nvSpPr>
          <p:spPr>
            <a:xfrm rot="0">
              <a:off x="0" y="1164944"/>
              <a:ext cx="1111985" cy="95253"/>
            </a:xfrm>
            <a:prstGeom prst="rect">
              <a:avLst/>
            </a:prstGeom>
            <a:solidFill>
              <a:srgbClr val="C59CFF"/>
            </a:solidFill>
          </p:spPr>
        </p:sp>
      </p:grpSp>
      <p:sp>
        <p:nvSpPr>
          <p:cNvPr name="Freeform 6" id="6"/>
          <p:cNvSpPr/>
          <p:nvPr/>
        </p:nvSpPr>
        <p:spPr>
          <a:xfrm flipH="false" flipV="false" rot="0">
            <a:off x="7118677" y="635325"/>
            <a:ext cx="1482504" cy="1516628"/>
          </a:xfrm>
          <a:custGeom>
            <a:avLst/>
            <a:gdLst/>
            <a:ahLst/>
            <a:cxnLst/>
            <a:rect r="r" b="b" t="t" l="l"/>
            <a:pathLst>
              <a:path h="1516628" w="1482504">
                <a:moveTo>
                  <a:pt x="0" y="0"/>
                </a:moveTo>
                <a:lnTo>
                  <a:pt x="1482504" y="0"/>
                </a:lnTo>
                <a:lnTo>
                  <a:pt x="1482504" y="1516628"/>
                </a:lnTo>
                <a:lnTo>
                  <a:pt x="0" y="1516628"/>
                </a:lnTo>
                <a:lnTo>
                  <a:pt x="0" y="0"/>
                </a:lnTo>
                <a:close/>
              </a:path>
            </a:pathLst>
          </a:custGeom>
          <a:blipFill>
            <a:blip r:embed="rId4"/>
            <a:stretch>
              <a:fillRect l="0" t="0" r="0" b="0"/>
            </a:stretch>
          </a:blipFill>
        </p:spPr>
      </p:sp>
      <p:sp>
        <p:nvSpPr>
          <p:cNvPr name="Freeform 7" id="7"/>
          <p:cNvSpPr/>
          <p:nvPr/>
        </p:nvSpPr>
        <p:spPr>
          <a:xfrm flipH="false" flipV="false" rot="0">
            <a:off x="9096855" y="5853136"/>
            <a:ext cx="1363790" cy="1360381"/>
          </a:xfrm>
          <a:custGeom>
            <a:avLst/>
            <a:gdLst/>
            <a:ahLst/>
            <a:cxnLst/>
            <a:rect r="r" b="b" t="t" l="l"/>
            <a:pathLst>
              <a:path h="1360381" w="1363790">
                <a:moveTo>
                  <a:pt x="0" y="0"/>
                </a:moveTo>
                <a:lnTo>
                  <a:pt x="1363790" y="0"/>
                </a:lnTo>
                <a:lnTo>
                  <a:pt x="1363790" y="1360380"/>
                </a:lnTo>
                <a:lnTo>
                  <a:pt x="0" y="13603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8896216" y="880106"/>
            <a:ext cx="8363084" cy="1093742"/>
          </a:xfrm>
          <a:prstGeom prst="rect">
            <a:avLst/>
          </a:prstGeom>
        </p:spPr>
        <p:txBody>
          <a:bodyPr anchor="t" rtlCol="false" tIns="0" lIns="0" bIns="0" rIns="0">
            <a:spAutoFit/>
          </a:bodyPr>
          <a:lstStyle/>
          <a:p>
            <a:pPr algn="l">
              <a:lnSpc>
                <a:spcPts val="8421"/>
              </a:lnSpc>
            </a:pPr>
            <a:r>
              <a:rPr lang="en-US" sz="7656" spc="-153" u="sng">
                <a:solidFill>
                  <a:srgbClr val="4701AD"/>
                </a:solidFill>
                <a:latin typeface="Roboto Mono"/>
                <a:ea typeface="Roboto Mono"/>
                <a:cs typeface="Roboto Mono"/>
                <a:sym typeface="Roboto Mono"/>
              </a:rPr>
              <a:t>Overview</a:t>
            </a:r>
          </a:p>
        </p:txBody>
      </p:sp>
      <p:sp>
        <p:nvSpPr>
          <p:cNvPr name="TextBox 9" id="9"/>
          <p:cNvSpPr txBox="true"/>
          <p:nvPr/>
        </p:nvSpPr>
        <p:spPr>
          <a:xfrm rot="0">
            <a:off x="6734360" y="2146047"/>
            <a:ext cx="9879479" cy="2997453"/>
          </a:xfrm>
          <a:prstGeom prst="rect">
            <a:avLst/>
          </a:prstGeom>
        </p:spPr>
        <p:txBody>
          <a:bodyPr anchor="t" rtlCol="false" tIns="0" lIns="0" bIns="0" rIns="0">
            <a:spAutoFit/>
          </a:bodyPr>
          <a:lstStyle/>
          <a:p>
            <a:pPr algn="l">
              <a:lnSpc>
                <a:spcPts val="3036"/>
              </a:lnSpc>
            </a:pPr>
            <a:r>
              <a:rPr lang="en-US" sz="2168">
                <a:solidFill>
                  <a:srgbClr val="4701AD"/>
                </a:solidFill>
                <a:latin typeface="Roboto Mono"/>
                <a:ea typeface="Roboto Mono"/>
                <a:cs typeface="Roboto Mono"/>
                <a:sym typeface="Roboto Mono"/>
              </a:rPr>
              <a:t>Th</a:t>
            </a:r>
            <a:r>
              <a:rPr lang="en-US" sz="2168">
                <a:solidFill>
                  <a:srgbClr val="4701AD"/>
                </a:solidFill>
                <a:latin typeface="Roboto Mono"/>
                <a:ea typeface="Roboto Mono"/>
                <a:cs typeface="Roboto Mono"/>
                <a:sym typeface="Roboto Mono"/>
              </a:rPr>
              <a:t>is project aims to analyze the relationship between the monthly interest and inflation rates published by the Central Bank of the Republic of Turkey (TCMB) and the frequency of Google searches for the terms inflation, interest rate, euro, and dollar. By examining search trends over the past five years, this study seeks to understand how economic concerns influence public interest in these topics.</a:t>
            </a:r>
          </a:p>
        </p:txBody>
      </p:sp>
      <p:sp>
        <p:nvSpPr>
          <p:cNvPr name="TextBox 10" id="10"/>
          <p:cNvSpPr txBox="true"/>
          <p:nvPr/>
        </p:nvSpPr>
        <p:spPr>
          <a:xfrm rot="0">
            <a:off x="3240480" y="6310607"/>
            <a:ext cx="6987760" cy="902909"/>
          </a:xfrm>
          <a:prstGeom prst="rect">
            <a:avLst/>
          </a:prstGeom>
        </p:spPr>
        <p:txBody>
          <a:bodyPr anchor="t" rtlCol="false" tIns="0" lIns="0" bIns="0" rIns="0">
            <a:spAutoFit/>
          </a:bodyPr>
          <a:lstStyle/>
          <a:p>
            <a:pPr algn="l">
              <a:lnSpc>
                <a:spcPts val="7036"/>
              </a:lnSpc>
            </a:pPr>
            <a:r>
              <a:rPr lang="en-US" sz="6397" spc="-127" u="sng">
                <a:solidFill>
                  <a:srgbClr val="4701AD"/>
                </a:solidFill>
                <a:latin typeface="Roboto Mono"/>
                <a:ea typeface="Roboto Mono"/>
                <a:cs typeface="Roboto Mono"/>
                <a:sym typeface="Roboto Mono"/>
              </a:rPr>
              <a:t>Project Goal</a:t>
            </a:r>
          </a:p>
        </p:txBody>
      </p:sp>
      <p:sp>
        <p:nvSpPr>
          <p:cNvPr name="TextBox 11" id="11"/>
          <p:cNvSpPr txBox="true"/>
          <p:nvPr/>
        </p:nvSpPr>
        <p:spPr>
          <a:xfrm rot="0">
            <a:off x="1794621" y="7165891"/>
            <a:ext cx="9879479" cy="2246225"/>
          </a:xfrm>
          <a:prstGeom prst="rect">
            <a:avLst/>
          </a:prstGeom>
        </p:spPr>
        <p:txBody>
          <a:bodyPr anchor="t" rtlCol="false" tIns="0" lIns="0" bIns="0" rIns="0">
            <a:spAutoFit/>
          </a:bodyPr>
          <a:lstStyle/>
          <a:p>
            <a:pPr algn="l">
              <a:lnSpc>
                <a:spcPts val="3036"/>
              </a:lnSpc>
            </a:pPr>
            <a:r>
              <a:rPr lang="en-US" sz="2168">
                <a:solidFill>
                  <a:srgbClr val="4701AD"/>
                </a:solidFill>
                <a:latin typeface="Roboto Mono"/>
                <a:ea typeface="Roboto Mono"/>
                <a:cs typeface="Roboto Mono"/>
                <a:sym typeface="Roboto Mono"/>
              </a:rPr>
              <a:t>The primary goal of th</a:t>
            </a:r>
            <a:r>
              <a:rPr lang="en-US" sz="2168">
                <a:solidFill>
                  <a:srgbClr val="4701AD"/>
                </a:solidFill>
                <a:latin typeface="Roboto Mono"/>
                <a:ea typeface="Roboto Mono"/>
                <a:cs typeface="Roboto Mono"/>
                <a:sym typeface="Roboto Mono"/>
              </a:rPr>
              <a:t>is project is to analyze the interaction between TCMB’s interest and inflation rates and Google search trends for economic terms over the past five years. By using monthly data, this study seeks to uncover potential patterns and relationships that indicate public reaction to economic changes.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523078"/>
            <a:ext cx="8942995" cy="5810255"/>
            <a:chOff x="0" y="0"/>
            <a:chExt cx="11923993" cy="7747007"/>
          </a:xfrm>
        </p:grpSpPr>
        <p:sp>
          <p:nvSpPr>
            <p:cNvPr name="TextBox 3" id="3"/>
            <p:cNvSpPr txBox="true"/>
            <p:nvPr/>
          </p:nvSpPr>
          <p:spPr>
            <a:xfrm rot="0">
              <a:off x="0" y="75023"/>
              <a:ext cx="11923993" cy="1721870"/>
            </a:xfrm>
            <a:prstGeom prst="rect">
              <a:avLst/>
            </a:prstGeom>
          </p:spPr>
          <p:txBody>
            <a:bodyPr anchor="t" rtlCol="false" tIns="0" lIns="0" bIns="0" rIns="0">
              <a:spAutoFit/>
            </a:bodyPr>
            <a:lstStyle/>
            <a:p>
              <a:pPr algn="l">
                <a:lnSpc>
                  <a:spcPts val="9890"/>
                </a:lnSpc>
              </a:pPr>
              <a:r>
                <a:rPr lang="en-US" sz="8991" spc="-179" u="sng">
                  <a:solidFill>
                    <a:srgbClr val="4701AD"/>
                  </a:solidFill>
                  <a:latin typeface="Roboto Mono"/>
                  <a:ea typeface="Roboto Mono"/>
                  <a:cs typeface="Roboto Mono"/>
                  <a:sym typeface="Roboto Mono"/>
                </a:rPr>
                <a:t>Hypothesis</a:t>
              </a:r>
            </a:p>
          </p:txBody>
        </p:sp>
        <p:sp>
          <p:nvSpPr>
            <p:cNvPr name="TextBox 4" id="4"/>
            <p:cNvSpPr txBox="true"/>
            <p:nvPr/>
          </p:nvSpPr>
          <p:spPr>
            <a:xfrm rot="0">
              <a:off x="0" y="2793381"/>
              <a:ext cx="11923993" cy="4953625"/>
            </a:xfrm>
            <a:prstGeom prst="rect">
              <a:avLst/>
            </a:prstGeom>
          </p:spPr>
          <p:txBody>
            <a:bodyPr anchor="t" rtlCol="false" tIns="0" lIns="0" bIns="0" rIns="0">
              <a:spAutoFit/>
            </a:bodyPr>
            <a:lstStyle/>
            <a:p>
              <a:pPr algn="l">
                <a:lnSpc>
                  <a:spcPts val="3018"/>
                </a:lnSpc>
              </a:pPr>
              <a:r>
                <a:rPr lang="en-US" sz="2156">
                  <a:solidFill>
                    <a:srgbClr val="4701AD"/>
                  </a:solidFill>
                  <a:latin typeface="Roboto Mono"/>
                  <a:ea typeface="Roboto Mono"/>
                  <a:cs typeface="Roboto Mono"/>
                  <a:sym typeface="Roboto Mono"/>
                </a:rPr>
                <a:t>This st</a:t>
              </a:r>
              <a:r>
                <a:rPr lang="en-US" sz="2156">
                  <a:solidFill>
                    <a:srgbClr val="4701AD"/>
                  </a:solidFill>
                  <a:latin typeface="Roboto Mono"/>
                  <a:ea typeface="Roboto Mono"/>
                  <a:cs typeface="Roboto Mono"/>
                  <a:sym typeface="Roboto Mono"/>
                </a:rPr>
                <a:t>udy tests the following hypotheses:</a:t>
              </a:r>
            </a:p>
            <a:p>
              <a:pPr algn="l" marL="465491" indent="-232746" lvl="1">
                <a:lnSpc>
                  <a:spcPts val="3018"/>
                </a:lnSpc>
                <a:buAutoNum type="arabicPeriod" startAt="1"/>
              </a:pPr>
              <a:r>
                <a:rPr lang="en-US" sz="2156">
                  <a:solidFill>
                    <a:srgbClr val="4701AD"/>
                  </a:solidFill>
                  <a:latin typeface="Roboto Mono"/>
                  <a:ea typeface="Roboto Mono"/>
                  <a:cs typeface="Roboto Mono"/>
                  <a:sym typeface="Roboto Mono"/>
                </a:rPr>
                <a:t>Interest Rate Changes and Search Trends: Increases or decreases in TCMB’s interest rates correlate with fluctuations in search volumes for "faiz" (interest rate) and "dollar/euro."</a:t>
              </a:r>
            </a:p>
            <a:p>
              <a:pPr algn="l" marL="465492" indent="-232746" lvl="1">
                <a:lnSpc>
                  <a:spcPts val="3018"/>
                </a:lnSpc>
                <a:buAutoNum type="arabicPeriod" startAt="1"/>
              </a:pPr>
              <a:r>
                <a:rPr lang="en-US" sz="2156">
                  <a:solidFill>
                    <a:srgbClr val="4701AD"/>
                  </a:solidFill>
                  <a:latin typeface="Roboto Mono"/>
                  <a:ea typeface="Roboto Mono"/>
                  <a:cs typeface="Roboto Mono"/>
                  <a:sym typeface="Roboto Mono"/>
                </a:rPr>
                <a:t>Inflation and Public Interest: Rising inflation leads to increased searches for "enflasyon" (inflation), as the public seeks more information about its impact on daily life.</a:t>
              </a:r>
            </a:p>
            <a:p>
              <a:pPr algn="l">
                <a:lnSpc>
                  <a:spcPts val="3018"/>
                </a:lnSpc>
              </a:pPr>
            </a:p>
          </p:txBody>
        </p:sp>
      </p:grpSp>
      <p:sp>
        <p:nvSpPr>
          <p:cNvPr name="Freeform 5" id="5"/>
          <p:cNvSpPr/>
          <p:nvPr/>
        </p:nvSpPr>
        <p:spPr>
          <a:xfrm flipH="true" flipV="false" rot="-2301238">
            <a:off x="10010288" y="1640824"/>
            <a:ext cx="10970135" cy="10840857"/>
          </a:xfrm>
          <a:custGeom>
            <a:avLst/>
            <a:gdLst/>
            <a:ahLst/>
            <a:cxnLst/>
            <a:rect r="r" b="b" t="t" l="l"/>
            <a:pathLst>
              <a:path h="10840857" w="10970135">
                <a:moveTo>
                  <a:pt x="10970135" y="0"/>
                </a:moveTo>
                <a:lnTo>
                  <a:pt x="0" y="0"/>
                </a:lnTo>
                <a:lnTo>
                  <a:pt x="0" y="10840858"/>
                </a:lnTo>
                <a:lnTo>
                  <a:pt x="10970135" y="10840858"/>
                </a:lnTo>
                <a:lnTo>
                  <a:pt x="10970135"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1028700"/>
            <a:ext cx="956799" cy="945148"/>
            <a:chOff x="0" y="0"/>
            <a:chExt cx="1275731" cy="1260197"/>
          </a:xfrm>
        </p:grpSpPr>
        <p:sp>
          <p:nvSpPr>
            <p:cNvPr name="TextBox 7" id="7"/>
            <p:cNvSpPr txBox="true"/>
            <p:nvPr/>
          </p:nvSpPr>
          <p:spPr>
            <a:xfrm rot="0">
              <a:off x="0" y="0"/>
              <a:ext cx="1275731" cy="1138011"/>
            </a:xfrm>
            <a:prstGeom prst="rect">
              <a:avLst/>
            </a:prstGeom>
          </p:spPr>
          <p:txBody>
            <a:bodyPr anchor="t" rtlCol="false" tIns="0" lIns="0" bIns="0" rIns="0">
              <a:spAutoFit/>
            </a:bodyPr>
            <a:lstStyle/>
            <a:p>
              <a:pPr algn="l">
                <a:lnSpc>
                  <a:spcPts val="6720"/>
                </a:lnSpc>
              </a:pPr>
              <a:r>
                <a:rPr lang="en-US" sz="5600">
                  <a:solidFill>
                    <a:srgbClr val="4701AD"/>
                  </a:solidFill>
                  <a:latin typeface="Roboto Mono"/>
                  <a:ea typeface="Roboto Mono"/>
                  <a:cs typeface="Roboto Mono"/>
                  <a:sym typeface="Roboto Mono"/>
                </a:rPr>
                <a:t>03</a:t>
              </a:r>
            </a:p>
          </p:txBody>
        </p:sp>
        <p:sp>
          <p:nvSpPr>
            <p:cNvPr name="AutoShape 8" id="8"/>
            <p:cNvSpPr/>
            <p:nvPr/>
          </p:nvSpPr>
          <p:spPr>
            <a:xfrm rot="0">
              <a:off x="0" y="1164944"/>
              <a:ext cx="1111985" cy="95253"/>
            </a:xfrm>
            <a:prstGeom prst="rect">
              <a:avLst/>
            </a:prstGeom>
            <a:solidFill>
              <a:srgbClr val="C59CFF"/>
            </a:solidFill>
          </p:spPr>
        </p:sp>
      </p:grpSp>
      <p:sp>
        <p:nvSpPr>
          <p:cNvPr name="Freeform 9" id="9"/>
          <p:cNvSpPr/>
          <p:nvPr/>
        </p:nvSpPr>
        <p:spPr>
          <a:xfrm flipH="false" flipV="false" rot="0">
            <a:off x="10761714" y="2955354"/>
            <a:ext cx="5138393" cy="4945703"/>
          </a:xfrm>
          <a:custGeom>
            <a:avLst/>
            <a:gdLst/>
            <a:ahLst/>
            <a:cxnLst/>
            <a:rect r="r" b="b" t="t" l="l"/>
            <a:pathLst>
              <a:path h="4945703" w="5138393">
                <a:moveTo>
                  <a:pt x="0" y="0"/>
                </a:moveTo>
                <a:lnTo>
                  <a:pt x="5138392" y="0"/>
                </a:lnTo>
                <a:lnTo>
                  <a:pt x="5138392" y="4945703"/>
                </a:lnTo>
                <a:lnTo>
                  <a:pt x="0" y="4945703"/>
                </a:lnTo>
                <a:lnTo>
                  <a:pt x="0" y="0"/>
                </a:lnTo>
                <a:close/>
              </a:path>
            </a:pathLst>
          </a:custGeom>
          <a:blipFill>
            <a:blip r:embed="rId4"/>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210236" y="9116830"/>
            <a:ext cx="7159832" cy="141470"/>
          </a:xfrm>
          <a:prstGeom prst="rect">
            <a:avLst/>
          </a:prstGeom>
          <a:solidFill>
            <a:srgbClr val="C59CFF"/>
          </a:solidFill>
        </p:spPr>
      </p:sp>
      <p:grpSp>
        <p:nvGrpSpPr>
          <p:cNvPr name="Group 3" id="3"/>
          <p:cNvGrpSpPr/>
          <p:nvPr/>
        </p:nvGrpSpPr>
        <p:grpSpPr>
          <a:xfrm rot="0">
            <a:off x="16315222" y="858384"/>
            <a:ext cx="978141" cy="945148"/>
            <a:chOff x="0" y="0"/>
            <a:chExt cx="1304188" cy="1260197"/>
          </a:xfrm>
        </p:grpSpPr>
        <p:sp>
          <p:nvSpPr>
            <p:cNvPr name="AutoShape 4" id="4"/>
            <p:cNvSpPr/>
            <p:nvPr/>
          </p:nvSpPr>
          <p:spPr>
            <a:xfrm rot="0">
              <a:off x="192203" y="1164944"/>
              <a:ext cx="1111985" cy="95253"/>
            </a:xfrm>
            <a:prstGeom prst="rect">
              <a:avLst/>
            </a:prstGeom>
            <a:solidFill>
              <a:srgbClr val="C59CFF"/>
            </a:solidFill>
          </p:spPr>
        </p:sp>
        <p:sp>
          <p:nvSpPr>
            <p:cNvPr name="TextBox 5" id="5"/>
            <p:cNvSpPr txBox="true"/>
            <p:nvPr/>
          </p:nvSpPr>
          <p:spPr>
            <a:xfrm rot="0">
              <a:off x="0" y="0"/>
              <a:ext cx="1304188" cy="1138011"/>
            </a:xfrm>
            <a:prstGeom prst="rect">
              <a:avLst/>
            </a:prstGeom>
          </p:spPr>
          <p:txBody>
            <a:bodyPr anchor="t" rtlCol="false" tIns="0" lIns="0" bIns="0" rIns="0">
              <a:spAutoFit/>
            </a:bodyPr>
            <a:lstStyle/>
            <a:p>
              <a:pPr algn="r">
                <a:lnSpc>
                  <a:spcPts val="6720"/>
                </a:lnSpc>
              </a:pPr>
              <a:r>
                <a:rPr lang="en-US" sz="5600">
                  <a:solidFill>
                    <a:srgbClr val="4701AD"/>
                  </a:solidFill>
                  <a:latin typeface="Roboto Mono"/>
                  <a:ea typeface="Roboto Mono"/>
                  <a:cs typeface="Roboto Mono"/>
                  <a:sym typeface="Roboto Mono"/>
                </a:rPr>
                <a:t>04</a:t>
              </a:r>
            </a:p>
          </p:txBody>
        </p:sp>
      </p:grpSp>
      <p:sp>
        <p:nvSpPr>
          <p:cNvPr name="Freeform 6" id="6"/>
          <p:cNvSpPr/>
          <p:nvPr/>
        </p:nvSpPr>
        <p:spPr>
          <a:xfrm flipH="false" flipV="false" rot="0">
            <a:off x="2750986" y="2707031"/>
            <a:ext cx="3715260" cy="4114800"/>
          </a:xfrm>
          <a:custGeom>
            <a:avLst/>
            <a:gdLst/>
            <a:ahLst/>
            <a:cxnLst/>
            <a:rect r="r" b="b" t="t" l="l"/>
            <a:pathLst>
              <a:path h="4114800" w="3715260">
                <a:moveTo>
                  <a:pt x="0" y="0"/>
                </a:moveTo>
                <a:lnTo>
                  <a:pt x="3715260" y="0"/>
                </a:lnTo>
                <a:lnTo>
                  <a:pt x="371526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8188532" y="2499134"/>
            <a:ext cx="7584411" cy="4530595"/>
            <a:chOff x="0" y="0"/>
            <a:chExt cx="10112548" cy="6040793"/>
          </a:xfrm>
        </p:grpSpPr>
        <p:sp>
          <p:nvSpPr>
            <p:cNvPr name="TextBox 8" id="8"/>
            <p:cNvSpPr txBox="true"/>
            <p:nvPr/>
          </p:nvSpPr>
          <p:spPr>
            <a:xfrm rot="0">
              <a:off x="0" y="66302"/>
              <a:ext cx="10112548" cy="1586655"/>
            </a:xfrm>
            <a:prstGeom prst="rect">
              <a:avLst/>
            </a:prstGeom>
          </p:spPr>
          <p:txBody>
            <a:bodyPr anchor="t" rtlCol="false" tIns="0" lIns="0" bIns="0" rIns="0">
              <a:spAutoFit/>
            </a:bodyPr>
            <a:lstStyle/>
            <a:p>
              <a:pPr algn="l">
                <a:lnSpc>
                  <a:spcPts val="9020"/>
                </a:lnSpc>
              </a:pPr>
              <a:r>
                <a:rPr lang="en-US" sz="8200" spc="-164" u="sng">
                  <a:solidFill>
                    <a:srgbClr val="4701AD"/>
                  </a:solidFill>
                  <a:latin typeface="Roboto Mono"/>
                  <a:ea typeface="Roboto Mono"/>
                  <a:cs typeface="Roboto Mono"/>
                  <a:sym typeface="Roboto Mono"/>
                </a:rPr>
                <a:t>Data Sources</a:t>
              </a:r>
            </a:p>
          </p:txBody>
        </p:sp>
        <p:sp>
          <p:nvSpPr>
            <p:cNvPr name="TextBox 9" id="9"/>
            <p:cNvSpPr txBox="true"/>
            <p:nvPr/>
          </p:nvSpPr>
          <p:spPr>
            <a:xfrm rot="0">
              <a:off x="0" y="2438010"/>
              <a:ext cx="10112548" cy="3608493"/>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4701AD"/>
                  </a:solidFill>
                  <a:latin typeface="Roboto Mono"/>
                  <a:ea typeface="Roboto Mono"/>
                  <a:cs typeface="Roboto Mono"/>
                  <a:sym typeface="Roboto Mono"/>
                </a:rPr>
                <a:t>Google Search Trends-&gt; “Inflation”</a:t>
              </a:r>
            </a:p>
            <a:p>
              <a:pPr algn="l" marL="474979" indent="-237490" lvl="1">
                <a:lnSpc>
                  <a:spcPts val="3079"/>
                </a:lnSpc>
                <a:buFont typeface="Arial"/>
                <a:buChar char="•"/>
              </a:pPr>
              <a:r>
                <a:rPr lang="en-US" sz="2199">
                  <a:solidFill>
                    <a:srgbClr val="4701AD"/>
                  </a:solidFill>
                  <a:latin typeface="Roboto Mono"/>
                  <a:ea typeface="Roboto Mono"/>
                  <a:cs typeface="Roboto Mono"/>
                  <a:sym typeface="Roboto Mono"/>
                </a:rPr>
                <a:t>Google Search Trends-&gt; “Interest”</a:t>
              </a:r>
            </a:p>
            <a:p>
              <a:pPr algn="l" marL="474979" indent="-237490" lvl="1">
                <a:lnSpc>
                  <a:spcPts val="3079"/>
                </a:lnSpc>
                <a:buFont typeface="Arial"/>
                <a:buChar char="•"/>
              </a:pPr>
              <a:r>
                <a:rPr lang="en-US" sz="2199">
                  <a:solidFill>
                    <a:srgbClr val="4701AD"/>
                  </a:solidFill>
                  <a:latin typeface="Roboto Mono"/>
                  <a:ea typeface="Roboto Mono"/>
                  <a:cs typeface="Roboto Mono"/>
                  <a:sym typeface="Roboto Mono"/>
                </a:rPr>
                <a:t>Google Search Trends-&gt; “Euro”</a:t>
              </a:r>
            </a:p>
            <a:p>
              <a:pPr algn="l" marL="474979" indent="-237490" lvl="1">
                <a:lnSpc>
                  <a:spcPts val="3079"/>
                </a:lnSpc>
                <a:buFont typeface="Arial"/>
                <a:buChar char="•"/>
              </a:pPr>
              <a:r>
                <a:rPr lang="en-US" sz="2199">
                  <a:solidFill>
                    <a:srgbClr val="4701AD"/>
                  </a:solidFill>
                  <a:latin typeface="Roboto Mono"/>
                  <a:ea typeface="Roboto Mono"/>
                  <a:cs typeface="Roboto Mono"/>
                  <a:sym typeface="Roboto Mono"/>
                </a:rPr>
                <a:t>Google Search Trends-&gt; “Dollar”</a:t>
              </a:r>
            </a:p>
            <a:p>
              <a:pPr algn="l" marL="474979" indent="-237490" lvl="1">
                <a:lnSpc>
                  <a:spcPts val="3079"/>
                </a:lnSpc>
                <a:buFont typeface="Arial"/>
                <a:buChar char="•"/>
              </a:pPr>
            </a:p>
            <a:p>
              <a:pPr algn="l" marL="474979" indent="-237490" lvl="1">
                <a:lnSpc>
                  <a:spcPts val="3079"/>
                </a:lnSpc>
                <a:buFont typeface="Arial"/>
                <a:buChar char="•"/>
              </a:pPr>
              <a:r>
                <a:rPr lang="en-US" sz="2199">
                  <a:solidFill>
                    <a:srgbClr val="4701AD"/>
                  </a:solidFill>
                  <a:latin typeface="Roboto Mono"/>
                  <a:ea typeface="Roboto Mono"/>
                  <a:cs typeface="Roboto Mono"/>
                  <a:sym typeface="Roboto Mono"/>
                </a:rPr>
                <a:t>TCMB Interest Rates</a:t>
              </a:r>
            </a:p>
            <a:p>
              <a:pPr algn="l" marL="474979" indent="-237490" lvl="1">
                <a:lnSpc>
                  <a:spcPts val="3079"/>
                </a:lnSpc>
                <a:buFont typeface="Arial"/>
                <a:buChar char="•"/>
              </a:pPr>
              <a:r>
                <a:rPr lang="en-US" sz="2199">
                  <a:solidFill>
                    <a:srgbClr val="4701AD"/>
                  </a:solidFill>
                  <a:latin typeface="Roboto Mono"/>
                  <a:ea typeface="Roboto Mono"/>
                  <a:cs typeface="Roboto Mono"/>
                  <a:sym typeface="Roboto Mono"/>
                </a:rPr>
                <a:t>TCMB Inflation Rates</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893239" y="5337652"/>
            <a:ext cx="10366061" cy="4025387"/>
            <a:chOff x="0" y="0"/>
            <a:chExt cx="13821414" cy="5367182"/>
          </a:xfrm>
        </p:grpSpPr>
        <p:sp>
          <p:nvSpPr>
            <p:cNvPr name="TextBox 3" id="3"/>
            <p:cNvSpPr txBox="true"/>
            <p:nvPr/>
          </p:nvSpPr>
          <p:spPr>
            <a:xfrm rot="0">
              <a:off x="0" y="-254"/>
              <a:ext cx="13821414" cy="609105"/>
            </a:xfrm>
            <a:prstGeom prst="rect">
              <a:avLst/>
            </a:prstGeom>
          </p:spPr>
          <p:txBody>
            <a:bodyPr anchor="t" rtlCol="false" tIns="0" lIns="0" bIns="0" rIns="0">
              <a:spAutoFit/>
            </a:bodyPr>
            <a:lstStyle/>
            <a:p>
              <a:pPr algn="l">
                <a:lnSpc>
                  <a:spcPts val="3600"/>
                </a:lnSpc>
              </a:pPr>
              <a:r>
                <a:rPr lang="en-US" sz="3000" u="sng" b="true">
                  <a:solidFill>
                    <a:srgbClr val="4701AD"/>
                  </a:solidFill>
                  <a:latin typeface="Roboto Mono Bold"/>
                  <a:ea typeface="Roboto Mono Bold"/>
                  <a:cs typeface="Roboto Mono Bold"/>
                  <a:sym typeface="Roboto Mono Bold"/>
                </a:rPr>
                <a:t>Hypoth</a:t>
              </a:r>
              <a:r>
                <a:rPr lang="en-US" b="true" sz="3000" u="sng">
                  <a:solidFill>
                    <a:srgbClr val="4701AD"/>
                  </a:solidFill>
                  <a:latin typeface="Roboto Mono Bold"/>
                  <a:ea typeface="Roboto Mono Bold"/>
                  <a:cs typeface="Roboto Mono Bold"/>
                  <a:sym typeface="Roboto Mono Bold"/>
                </a:rPr>
                <a:t>esis Testing:</a:t>
              </a:r>
            </a:p>
          </p:txBody>
        </p:sp>
        <p:sp>
          <p:nvSpPr>
            <p:cNvPr name="TextBox 4" id="4"/>
            <p:cNvSpPr txBox="true"/>
            <p:nvPr/>
          </p:nvSpPr>
          <p:spPr>
            <a:xfrm rot="0">
              <a:off x="0" y="745841"/>
              <a:ext cx="13821414" cy="4623245"/>
            </a:xfrm>
            <a:prstGeom prst="rect">
              <a:avLst/>
            </a:prstGeom>
          </p:spPr>
          <p:txBody>
            <a:bodyPr anchor="t" rtlCol="false" tIns="0" lIns="0" bIns="0" rIns="0">
              <a:spAutoFit/>
            </a:bodyPr>
            <a:lstStyle/>
            <a:p>
              <a:pPr algn="l">
                <a:lnSpc>
                  <a:spcPts val="3079"/>
                </a:lnSpc>
              </a:pPr>
            </a:p>
            <a:p>
              <a:pPr algn="l">
                <a:lnSpc>
                  <a:spcPts val="3079"/>
                </a:lnSpc>
              </a:pPr>
              <a:r>
                <a:rPr lang="en-US" sz="2199">
                  <a:solidFill>
                    <a:srgbClr val="4701AD"/>
                  </a:solidFill>
                  <a:latin typeface="Roboto Mono"/>
                  <a:ea typeface="Roboto Mono"/>
                  <a:cs typeface="Roboto Mono"/>
                  <a:sym typeface="Roboto Mono"/>
                </a:rPr>
                <a:t>Two hypotheses were tested:</a:t>
              </a:r>
            </a:p>
            <a:p>
              <a:pPr algn="l" marL="474980" indent="-237490" lvl="1">
                <a:lnSpc>
                  <a:spcPts val="3079"/>
                </a:lnSpc>
                <a:buAutoNum type="arabicPeriod" startAt="1"/>
              </a:pPr>
              <a:r>
                <a:rPr lang="en-US" sz="2199">
                  <a:solidFill>
                    <a:srgbClr val="4701AD"/>
                  </a:solidFill>
                  <a:latin typeface="Roboto Mono"/>
                  <a:ea typeface="Roboto Mono"/>
                  <a:cs typeface="Roboto Mono"/>
                  <a:sym typeface="Roboto Mono"/>
                </a:rPr>
                <a:t>Interest Rate Changes and Search Trends: Whether changes in TCM</a:t>
              </a:r>
              <a:r>
                <a:rPr lang="en-US" sz="2199">
                  <a:solidFill>
                    <a:srgbClr val="4701AD"/>
                  </a:solidFill>
                  <a:latin typeface="Roboto Mono"/>
                  <a:ea typeface="Roboto Mono"/>
                  <a:cs typeface="Roboto Mono"/>
                  <a:sym typeface="Roboto Mono"/>
                </a:rPr>
                <a:t>B's interest rate have a noticeable impact on public search behavior related to financial terms.</a:t>
              </a:r>
            </a:p>
            <a:p>
              <a:pPr algn="l" marL="474980" indent="-237490" lvl="1">
                <a:lnSpc>
                  <a:spcPts val="3079"/>
                </a:lnSpc>
                <a:buAutoNum type="arabicPeriod" startAt="1"/>
              </a:pPr>
              <a:r>
                <a:rPr lang="en-US" sz="2199">
                  <a:solidFill>
                    <a:srgbClr val="4701AD"/>
                  </a:solidFill>
                  <a:latin typeface="Roboto Mono"/>
                  <a:ea typeface="Roboto Mono"/>
                  <a:cs typeface="Roboto Mono"/>
                  <a:sym typeface="Roboto Mono"/>
                </a:rPr>
                <a:t>Inflation and Public Interest: Whether inflation correlates with an increase in searches for "enflasyon" and related terms.</a:t>
              </a:r>
            </a:p>
            <a:p>
              <a:pPr algn="l">
                <a:lnSpc>
                  <a:spcPts val="3079"/>
                </a:lnSpc>
              </a:pPr>
            </a:p>
          </p:txBody>
        </p:sp>
      </p:grpSp>
      <p:sp>
        <p:nvSpPr>
          <p:cNvPr name="Freeform 5" id="5"/>
          <p:cNvSpPr/>
          <p:nvPr/>
        </p:nvSpPr>
        <p:spPr>
          <a:xfrm flipH="false" flipV="false" rot="-5400000">
            <a:off x="-2598956" y="-3371405"/>
            <a:ext cx="10334484" cy="10299213"/>
          </a:xfrm>
          <a:custGeom>
            <a:avLst/>
            <a:gdLst/>
            <a:ahLst/>
            <a:cxnLst/>
            <a:rect r="r" b="b" t="t" l="l"/>
            <a:pathLst>
              <a:path h="10299213" w="10334484">
                <a:moveTo>
                  <a:pt x="0" y="0"/>
                </a:moveTo>
                <a:lnTo>
                  <a:pt x="10334484" y="0"/>
                </a:lnTo>
                <a:lnTo>
                  <a:pt x="10334484" y="10299213"/>
                </a:lnTo>
                <a:lnTo>
                  <a:pt x="0" y="10299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8304777"/>
            <a:ext cx="956799" cy="953523"/>
            <a:chOff x="0" y="0"/>
            <a:chExt cx="1275731" cy="1271364"/>
          </a:xfrm>
        </p:grpSpPr>
        <p:sp>
          <p:nvSpPr>
            <p:cNvPr name="TextBox 7" id="7"/>
            <p:cNvSpPr txBox="true"/>
            <p:nvPr/>
          </p:nvSpPr>
          <p:spPr>
            <a:xfrm rot="0">
              <a:off x="0" y="0"/>
              <a:ext cx="1275731" cy="1138011"/>
            </a:xfrm>
            <a:prstGeom prst="rect">
              <a:avLst/>
            </a:prstGeom>
          </p:spPr>
          <p:txBody>
            <a:bodyPr anchor="t" rtlCol="false" tIns="0" lIns="0" bIns="0" rIns="0">
              <a:spAutoFit/>
            </a:bodyPr>
            <a:lstStyle/>
            <a:p>
              <a:pPr algn="l">
                <a:lnSpc>
                  <a:spcPts val="6720"/>
                </a:lnSpc>
              </a:pPr>
              <a:r>
                <a:rPr lang="en-US" sz="5600">
                  <a:solidFill>
                    <a:srgbClr val="4701AD"/>
                  </a:solidFill>
                  <a:latin typeface="Roboto Mono"/>
                  <a:ea typeface="Roboto Mono"/>
                  <a:cs typeface="Roboto Mono"/>
                  <a:sym typeface="Roboto Mono"/>
                </a:rPr>
                <a:t>05</a:t>
              </a:r>
            </a:p>
          </p:txBody>
        </p:sp>
        <p:sp>
          <p:nvSpPr>
            <p:cNvPr name="AutoShape 8" id="8"/>
            <p:cNvSpPr/>
            <p:nvPr/>
          </p:nvSpPr>
          <p:spPr>
            <a:xfrm rot="0">
              <a:off x="0" y="1176111"/>
              <a:ext cx="1111985" cy="95253"/>
            </a:xfrm>
            <a:prstGeom prst="rect">
              <a:avLst/>
            </a:prstGeom>
            <a:solidFill>
              <a:srgbClr val="C59CFF"/>
            </a:solidFill>
          </p:spPr>
        </p:sp>
      </p:grpSp>
      <p:sp>
        <p:nvSpPr>
          <p:cNvPr name="Freeform 9" id="9"/>
          <p:cNvSpPr/>
          <p:nvPr/>
        </p:nvSpPr>
        <p:spPr>
          <a:xfrm flipH="false" flipV="false" rot="0">
            <a:off x="15401530" y="134893"/>
            <a:ext cx="2585482" cy="2566091"/>
          </a:xfrm>
          <a:custGeom>
            <a:avLst/>
            <a:gdLst/>
            <a:ahLst/>
            <a:cxnLst/>
            <a:rect r="r" b="b" t="t" l="l"/>
            <a:pathLst>
              <a:path h="2566091" w="2585482">
                <a:moveTo>
                  <a:pt x="0" y="0"/>
                </a:moveTo>
                <a:lnTo>
                  <a:pt x="2585482" y="0"/>
                </a:lnTo>
                <a:lnTo>
                  <a:pt x="2585482" y="2566092"/>
                </a:lnTo>
                <a:lnTo>
                  <a:pt x="0" y="2566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262925" y="6601710"/>
            <a:ext cx="4352888" cy="1703067"/>
          </a:xfrm>
          <a:custGeom>
            <a:avLst/>
            <a:gdLst/>
            <a:ahLst/>
            <a:cxnLst/>
            <a:rect r="r" b="b" t="t" l="l"/>
            <a:pathLst>
              <a:path h="1703067" w="4352888">
                <a:moveTo>
                  <a:pt x="0" y="0"/>
                </a:moveTo>
                <a:lnTo>
                  <a:pt x="4352888" y="0"/>
                </a:lnTo>
                <a:lnTo>
                  <a:pt x="4352888" y="1703067"/>
                </a:lnTo>
                <a:lnTo>
                  <a:pt x="0" y="17030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8504764" y="1270748"/>
            <a:ext cx="8754536" cy="2860474"/>
            <a:chOff x="0" y="0"/>
            <a:chExt cx="11672714" cy="3813965"/>
          </a:xfrm>
        </p:grpSpPr>
        <p:sp>
          <p:nvSpPr>
            <p:cNvPr name="TextBox 12" id="12"/>
            <p:cNvSpPr txBox="true"/>
            <p:nvPr/>
          </p:nvSpPr>
          <p:spPr>
            <a:xfrm rot="0">
              <a:off x="0" y="-254"/>
              <a:ext cx="11672714" cy="609105"/>
            </a:xfrm>
            <a:prstGeom prst="rect">
              <a:avLst/>
            </a:prstGeom>
          </p:spPr>
          <p:txBody>
            <a:bodyPr anchor="t" rtlCol="false" tIns="0" lIns="0" bIns="0" rIns="0">
              <a:spAutoFit/>
            </a:bodyPr>
            <a:lstStyle/>
            <a:p>
              <a:pPr algn="l">
                <a:lnSpc>
                  <a:spcPts val="3600"/>
                </a:lnSpc>
              </a:pPr>
              <a:r>
                <a:rPr lang="en-US" sz="3000" u="sng" b="true">
                  <a:solidFill>
                    <a:srgbClr val="4701AD"/>
                  </a:solidFill>
                  <a:latin typeface="Roboto Mono Bold"/>
                  <a:ea typeface="Roboto Mono Bold"/>
                  <a:cs typeface="Roboto Mono Bold"/>
                  <a:sym typeface="Roboto Mono Bold"/>
                </a:rPr>
                <a:t>Corr</a:t>
              </a:r>
              <a:r>
                <a:rPr lang="en-US" b="true" sz="3000" u="sng">
                  <a:solidFill>
                    <a:srgbClr val="4701AD"/>
                  </a:solidFill>
                  <a:latin typeface="Roboto Mono Bold"/>
                  <a:ea typeface="Roboto Mono Bold"/>
                  <a:cs typeface="Roboto Mono Bold"/>
                  <a:sym typeface="Roboto Mono Bold"/>
                </a:rPr>
                <a:t>elation Analysis:</a:t>
              </a:r>
            </a:p>
          </p:txBody>
        </p:sp>
        <p:sp>
          <p:nvSpPr>
            <p:cNvPr name="TextBox 13" id="13"/>
            <p:cNvSpPr txBox="true"/>
            <p:nvPr/>
          </p:nvSpPr>
          <p:spPr>
            <a:xfrm rot="0">
              <a:off x="0" y="745841"/>
              <a:ext cx="11672714" cy="3070028"/>
            </a:xfrm>
            <a:prstGeom prst="rect">
              <a:avLst/>
            </a:prstGeom>
          </p:spPr>
          <p:txBody>
            <a:bodyPr anchor="t" rtlCol="false" tIns="0" lIns="0" bIns="0" rIns="0">
              <a:spAutoFit/>
            </a:bodyPr>
            <a:lstStyle/>
            <a:p>
              <a:pPr algn="l">
                <a:lnSpc>
                  <a:spcPts val="3079"/>
                </a:lnSpc>
              </a:pPr>
            </a:p>
            <a:p>
              <a:pPr algn="l">
                <a:lnSpc>
                  <a:spcPts val="3079"/>
                </a:lnSpc>
              </a:pPr>
              <a:r>
                <a:rPr lang="en-US" sz="2199">
                  <a:solidFill>
                    <a:srgbClr val="4701AD"/>
                  </a:solidFill>
                  <a:latin typeface="Roboto Mono"/>
                  <a:ea typeface="Roboto Mono"/>
                  <a:cs typeface="Roboto Mono"/>
                  <a:sym typeface="Roboto Mono"/>
                </a:rPr>
                <a:t>Spe</a:t>
              </a:r>
              <a:r>
                <a:rPr lang="en-US" sz="2199">
                  <a:solidFill>
                    <a:srgbClr val="4701AD"/>
                  </a:solidFill>
                  <a:latin typeface="Roboto Mono"/>
                  <a:ea typeface="Roboto Mono"/>
                  <a:cs typeface="Roboto Mono"/>
                  <a:sym typeface="Roboto Mono"/>
                </a:rPr>
                <a:t>arman’s rank correlation was computed to examine how changes in interest rates and inflation rates correlate with fluctuations in Google search volumes for terms like "faiz" and "enflasyon".</a:t>
              </a:r>
            </a:p>
            <a:p>
              <a:pPr algn="l">
                <a:lnSpc>
                  <a:spcPts val="3079"/>
                </a:lnSpc>
              </a:pPr>
            </a:p>
          </p:txBody>
        </p:sp>
      </p:grpSp>
      <p:sp>
        <p:nvSpPr>
          <p:cNvPr name="TextBox 14" id="14"/>
          <p:cNvSpPr txBox="true"/>
          <p:nvPr/>
        </p:nvSpPr>
        <p:spPr>
          <a:xfrm rot="0">
            <a:off x="141192" y="1356473"/>
            <a:ext cx="5640845" cy="2470068"/>
          </a:xfrm>
          <a:prstGeom prst="rect">
            <a:avLst/>
          </a:prstGeom>
        </p:spPr>
        <p:txBody>
          <a:bodyPr anchor="t" rtlCol="false" tIns="0" lIns="0" bIns="0" rIns="0">
            <a:spAutoFit/>
          </a:bodyPr>
          <a:lstStyle/>
          <a:p>
            <a:pPr algn="l">
              <a:lnSpc>
                <a:spcPts val="9680"/>
              </a:lnSpc>
            </a:pPr>
            <a:r>
              <a:rPr lang="en-US" sz="8800" spc="-175" u="sng">
                <a:solidFill>
                  <a:srgbClr val="4701AD"/>
                </a:solidFill>
                <a:latin typeface="Roboto Mono"/>
                <a:ea typeface="Roboto Mono"/>
                <a:cs typeface="Roboto Mono"/>
                <a:sym typeface="Roboto Mono"/>
              </a:rPr>
              <a:t>Data Analysis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315222" y="556126"/>
            <a:ext cx="978141" cy="945148"/>
            <a:chOff x="0" y="0"/>
            <a:chExt cx="1304188" cy="1260197"/>
          </a:xfrm>
        </p:grpSpPr>
        <p:sp>
          <p:nvSpPr>
            <p:cNvPr name="AutoShape 3" id="3"/>
            <p:cNvSpPr/>
            <p:nvPr/>
          </p:nvSpPr>
          <p:spPr>
            <a:xfrm rot="0">
              <a:off x="192203" y="1164944"/>
              <a:ext cx="1111985" cy="95253"/>
            </a:xfrm>
            <a:prstGeom prst="rect">
              <a:avLst/>
            </a:prstGeom>
            <a:solidFill>
              <a:srgbClr val="C59CFF"/>
            </a:solidFill>
          </p:spPr>
        </p:sp>
        <p:sp>
          <p:nvSpPr>
            <p:cNvPr name="TextBox 4" id="4"/>
            <p:cNvSpPr txBox="true"/>
            <p:nvPr/>
          </p:nvSpPr>
          <p:spPr>
            <a:xfrm rot="0">
              <a:off x="0" y="0"/>
              <a:ext cx="1304188" cy="1138011"/>
            </a:xfrm>
            <a:prstGeom prst="rect">
              <a:avLst/>
            </a:prstGeom>
          </p:spPr>
          <p:txBody>
            <a:bodyPr anchor="t" rtlCol="false" tIns="0" lIns="0" bIns="0" rIns="0">
              <a:spAutoFit/>
            </a:bodyPr>
            <a:lstStyle/>
            <a:p>
              <a:pPr algn="r">
                <a:lnSpc>
                  <a:spcPts val="6720"/>
                </a:lnSpc>
              </a:pPr>
              <a:r>
                <a:rPr lang="en-US" sz="5600">
                  <a:solidFill>
                    <a:srgbClr val="4701AD"/>
                  </a:solidFill>
                  <a:latin typeface="Roboto Mono"/>
                  <a:ea typeface="Roboto Mono"/>
                  <a:cs typeface="Roboto Mono"/>
                  <a:sym typeface="Roboto Mono"/>
                </a:rPr>
                <a:t>06</a:t>
              </a:r>
            </a:p>
          </p:txBody>
        </p:sp>
      </p:grpSp>
      <p:sp>
        <p:nvSpPr>
          <p:cNvPr name="Freeform 5" id="5"/>
          <p:cNvSpPr/>
          <p:nvPr/>
        </p:nvSpPr>
        <p:spPr>
          <a:xfrm flipH="false" flipV="false" rot="-8160402">
            <a:off x="8220887" y="244695"/>
            <a:ext cx="14506721" cy="5268728"/>
          </a:xfrm>
          <a:custGeom>
            <a:avLst/>
            <a:gdLst/>
            <a:ahLst/>
            <a:cxnLst/>
            <a:rect r="r" b="b" t="t" l="l"/>
            <a:pathLst>
              <a:path h="5268728" w="14506721">
                <a:moveTo>
                  <a:pt x="0" y="0"/>
                </a:moveTo>
                <a:lnTo>
                  <a:pt x="14506721" y="0"/>
                </a:lnTo>
                <a:lnTo>
                  <a:pt x="14506721" y="5268728"/>
                </a:lnTo>
                <a:lnTo>
                  <a:pt x="0" y="5268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653170" y="1592512"/>
            <a:ext cx="8640193" cy="7203761"/>
          </a:xfrm>
          <a:custGeom>
            <a:avLst/>
            <a:gdLst/>
            <a:ahLst/>
            <a:cxnLst/>
            <a:rect r="r" b="b" t="t" l="l"/>
            <a:pathLst>
              <a:path h="7203761" w="8640193">
                <a:moveTo>
                  <a:pt x="0" y="0"/>
                </a:moveTo>
                <a:lnTo>
                  <a:pt x="8640193" y="0"/>
                </a:lnTo>
                <a:lnTo>
                  <a:pt x="8640193" y="7203761"/>
                </a:lnTo>
                <a:lnTo>
                  <a:pt x="0" y="7203761"/>
                </a:lnTo>
                <a:lnTo>
                  <a:pt x="0" y="0"/>
                </a:lnTo>
                <a:close/>
              </a:path>
            </a:pathLst>
          </a:custGeom>
          <a:blipFill>
            <a:blip r:embed="rId4"/>
            <a:stretch>
              <a:fillRect l="0" t="0" r="0" b="0"/>
            </a:stretch>
          </a:blipFill>
        </p:spPr>
      </p:sp>
      <p:sp>
        <p:nvSpPr>
          <p:cNvPr name="Freeform 7" id="7"/>
          <p:cNvSpPr/>
          <p:nvPr/>
        </p:nvSpPr>
        <p:spPr>
          <a:xfrm flipH="false" flipV="false" rot="0">
            <a:off x="2928590" y="3632585"/>
            <a:ext cx="2204375" cy="1628482"/>
          </a:xfrm>
          <a:custGeom>
            <a:avLst/>
            <a:gdLst/>
            <a:ahLst/>
            <a:cxnLst/>
            <a:rect r="r" b="b" t="t" l="l"/>
            <a:pathLst>
              <a:path h="1628482" w="2204375">
                <a:moveTo>
                  <a:pt x="0" y="0"/>
                </a:moveTo>
                <a:lnTo>
                  <a:pt x="2204375" y="0"/>
                </a:lnTo>
                <a:lnTo>
                  <a:pt x="2204375" y="1628482"/>
                </a:lnTo>
                <a:lnTo>
                  <a:pt x="0" y="1628482"/>
                </a:lnTo>
                <a:lnTo>
                  <a:pt x="0" y="0"/>
                </a:lnTo>
                <a:close/>
              </a:path>
            </a:pathLst>
          </a:custGeom>
          <a:blipFill>
            <a:blip r:embed="rId5"/>
            <a:stretch>
              <a:fillRect l="0" t="0" r="0" b="0"/>
            </a:stretch>
          </a:blipFill>
        </p:spPr>
      </p:sp>
      <p:sp>
        <p:nvSpPr>
          <p:cNvPr name="TextBox 8" id="8"/>
          <p:cNvSpPr txBox="true"/>
          <p:nvPr/>
        </p:nvSpPr>
        <p:spPr>
          <a:xfrm rot="0">
            <a:off x="721468" y="1856130"/>
            <a:ext cx="7170594" cy="1640205"/>
          </a:xfrm>
          <a:prstGeom prst="rect">
            <a:avLst/>
          </a:prstGeom>
        </p:spPr>
        <p:txBody>
          <a:bodyPr anchor="t" rtlCol="false" tIns="0" lIns="0" bIns="0" rIns="0">
            <a:spAutoFit/>
          </a:bodyPr>
          <a:lstStyle/>
          <a:p>
            <a:pPr algn="l">
              <a:lnSpc>
                <a:spcPts val="4290"/>
              </a:lnSpc>
            </a:pPr>
            <a:r>
              <a:rPr lang="en-US" sz="3900" spc="-78" u="sng">
                <a:solidFill>
                  <a:srgbClr val="4701AD"/>
                </a:solidFill>
                <a:latin typeface="Roboto Mono"/>
                <a:ea typeface="Roboto Mono"/>
                <a:cs typeface="Roboto Mono"/>
                <a:sym typeface="Roboto Mono"/>
              </a:rPr>
              <a:t>TCMB Interest Rates vs Google Trend Data for “Faiz”</a:t>
            </a:r>
          </a:p>
        </p:txBody>
      </p:sp>
      <p:sp>
        <p:nvSpPr>
          <p:cNvPr name="TextBox 9" id="9"/>
          <p:cNvSpPr txBox="true"/>
          <p:nvPr/>
        </p:nvSpPr>
        <p:spPr>
          <a:xfrm rot="0">
            <a:off x="721468" y="5213442"/>
            <a:ext cx="7047920" cy="2175339"/>
          </a:xfrm>
          <a:prstGeom prst="rect">
            <a:avLst/>
          </a:prstGeom>
        </p:spPr>
        <p:txBody>
          <a:bodyPr anchor="t" rtlCol="false" tIns="0" lIns="0" bIns="0" rIns="0">
            <a:spAutoFit/>
          </a:bodyPr>
          <a:lstStyle/>
          <a:p>
            <a:pPr algn="l">
              <a:lnSpc>
                <a:spcPts val="3474"/>
              </a:lnSpc>
            </a:pPr>
            <a:r>
              <a:rPr lang="en-US" b="true" sz="2481">
                <a:solidFill>
                  <a:srgbClr val="4701AD"/>
                </a:solidFill>
                <a:latin typeface="Roboto Mono Bold"/>
                <a:ea typeface="Roboto Mono Bold"/>
                <a:cs typeface="Roboto Mono Bold"/>
                <a:sym typeface="Roboto Mono Bold"/>
              </a:rPr>
              <a:t>A moderate positive correlation was found between TCMB interest rate changes and searches for "faiz" (interest rate).</a:t>
            </a:r>
          </a:p>
          <a:p>
            <a:pPr algn="l">
              <a:lnSpc>
                <a:spcPts val="3474"/>
              </a:lnSpc>
            </a:pPr>
          </a:p>
        </p:txBody>
      </p:sp>
      <p:sp>
        <p:nvSpPr>
          <p:cNvPr name="TextBox 10" id="10"/>
          <p:cNvSpPr txBox="true"/>
          <p:nvPr/>
        </p:nvSpPr>
        <p:spPr>
          <a:xfrm rot="0">
            <a:off x="11119383" y="9220200"/>
            <a:ext cx="6173980" cy="321041"/>
          </a:xfrm>
          <a:prstGeom prst="rect">
            <a:avLst/>
          </a:prstGeom>
        </p:spPr>
        <p:txBody>
          <a:bodyPr anchor="t" rtlCol="false" tIns="0" lIns="0" bIns="0" rIns="0">
            <a:spAutoFit/>
          </a:bodyPr>
          <a:lstStyle/>
          <a:p>
            <a:pPr algn="r">
              <a:lnSpc>
                <a:spcPts val="2660"/>
              </a:lnSpc>
            </a:pPr>
            <a:r>
              <a:rPr lang="en-US" sz="1900" spc="95">
                <a:solidFill>
                  <a:srgbClr val="4701AD"/>
                </a:solidFill>
                <a:latin typeface="Roboto Mono"/>
                <a:ea typeface="Roboto Mono"/>
                <a:cs typeface="Roboto Mono"/>
                <a:sym typeface="Roboto Mono"/>
              </a:rPr>
              <a:t>RESU</a:t>
            </a:r>
            <a:r>
              <a:rPr lang="en-US" sz="1900" spc="95">
                <a:solidFill>
                  <a:srgbClr val="4701AD"/>
                </a:solidFill>
                <a:latin typeface="Roboto Mono"/>
                <a:ea typeface="Roboto Mono"/>
                <a:cs typeface="Roboto Mono"/>
                <a:sym typeface="Roboto Mono"/>
              </a:rPr>
              <a:t>LTS FROM HYPOTHESIS TESTING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525798">
            <a:off x="-4125511" y="-2484512"/>
            <a:ext cx="13420360" cy="4422619"/>
          </a:xfrm>
          <a:custGeom>
            <a:avLst/>
            <a:gdLst/>
            <a:ahLst/>
            <a:cxnLst/>
            <a:rect r="r" b="b" t="t" l="l"/>
            <a:pathLst>
              <a:path h="4422619" w="13420360">
                <a:moveTo>
                  <a:pt x="0" y="0"/>
                </a:moveTo>
                <a:lnTo>
                  <a:pt x="13420361" y="0"/>
                </a:lnTo>
                <a:lnTo>
                  <a:pt x="13420361" y="4422619"/>
                </a:lnTo>
                <a:lnTo>
                  <a:pt x="0" y="44226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10766798" y="7046991"/>
            <a:ext cx="13420360" cy="4422619"/>
          </a:xfrm>
          <a:custGeom>
            <a:avLst/>
            <a:gdLst/>
            <a:ahLst/>
            <a:cxnLst/>
            <a:rect r="r" b="b" t="t" l="l"/>
            <a:pathLst>
              <a:path h="4422619" w="13420360">
                <a:moveTo>
                  <a:pt x="0" y="0"/>
                </a:moveTo>
                <a:lnTo>
                  <a:pt x="13420361" y="0"/>
                </a:lnTo>
                <a:lnTo>
                  <a:pt x="13420361" y="4422618"/>
                </a:lnTo>
                <a:lnTo>
                  <a:pt x="0" y="44226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66759" y="2693012"/>
            <a:ext cx="8616132" cy="7140619"/>
          </a:xfrm>
          <a:custGeom>
            <a:avLst/>
            <a:gdLst/>
            <a:ahLst/>
            <a:cxnLst/>
            <a:rect r="r" b="b" t="t" l="l"/>
            <a:pathLst>
              <a:path h="7140619" w="8616132">
                <a:moveTo>
                  <a:pt x="0" y="0"/>
                </a:moveTo>
                <a:lnTo>
                  <a:pt x="8616131" y="0"/>
                </a:lnTo>
                <a:lnTo>
                  <a:pt x="8616131" y="7140619"/>
                </a:lnTo>
                <a:lnTo>
                  <a:pt x="0" y="7140619"/>
                </a:lnTo>
                <a:lnTo>
                  <a:pt x="0" y="0"/>
                </a:lnTo>
                <a:close/>
              </a:path>
            </a:pathLst>
          </a:custGeom>
          <a:blipFill>
            <a:blip r:embed="rId4"/>
            <a:stretch>
              <a:fillRect l="0" t="0" r="0" b="0"/>
            </a:stretch>
          </a:blipFill>
        </p:spPr>
      </p:sp>
      <p:sp>
        <p:nvSpPr>
          <p:cNvPr name="Freeform 5" id="5"/>
          <p:cNvSpPr/>
          <p:nvPr/>
        </p:nvSpPr>
        <p:spPr>
          <a:xfrm flipH="false" flipV="false" rot="0">
            <a:off x="13480703" y="685799"/>
            <a:ext cx="4200576" cy="3570489"/>
          </a:xfrm>
          <a:custGeom>
            <a:avLst/>
            <a:gdLst/>
            <a:ahLst/>
            <a:cxnLst/>
            <a:rect r="r" b="b" t="t" l="l"/>
            <a:pathLst>
              <a:path h="3570489" w="4200576">
                <a:moveTo>
                  <a:pt x="0" y="0"/>
                </a:moveTo>
                <a:lnTo>
                  <a:pt x="4200575" y="0"/>
                </a:lnTo>
                <a:lnTo>
                  <a:pt x="4200575" y="3570489"/>
                </a:lnTo>
                <a:lnTo>
                  <a:pt x="0" y="3570489"/>
                </a:lnTo>
                <a:lnTo>
                  <a:pt x="0" y="0"/>
                </a:lnTo>
                <a:close/>
              </a:path>
            </a:pathLst>
          </a:custGeom>
          <a:blipFill>
            <a:blip r:embed="rId5"/>
            <a:stretch>
              <a:fillRect l="0" t="0" r="0" b="0"/>
            </a:stretch>
          </a:blipFill>
        </p:spPr>
      </p:sp>
      <p:sp>
        <p:nvSpPr>
          <p:cNvPr name="TextBox 6" id="6"/>
          <p:cNvSpPr txBox="true"/>
          <p:nvPr/>
        </p:nvSpPr>
        <p:spPr>
          <a:xfrm rot="0">
            <a:off x="4075387" y="889821"/>
            <a:ext cx="10137225" cy="1266825"/>
          </a:xfrm>
          <a:prstGeom prst="rect">
            <a:avLst/>
          </a:prstGeom>
        </p:spPr>
        <p:txBody>
          <a:bodyPr anchor="t" rtlCol="false" tIns="0" lIns="0" bIns="0" rIns="0">
            <a:spAutoFit/>
          </a:bodyPr>
          <a:lstStyle/>
          <a:p>
            <a:pPr algn="ctr">
              <a:lnSpc>
                <a:spcPts val="4950"/>
              </a:lnSpc>
            </a:pPr>
            <a:r>
              <a:rPr lang="en-US" sz="4500" spc="-89" u="sng">
                <a:solidFill>
                  <a:srgbClr val="4701AD"/>
                </a:solidFill>
                <a:latin typeface="Roboto Mono"/>
                <a:ea typeface="Roboto Mono"/>
                <a:cs typeface="Roboto Mono"/>
                <a:sym typeface="Roboto Mono"/>
              </a:rPr>
              <a:t>TCMB Int</a:t>
            </a:r>
            <a:r>
              <a:rPr lang="en-US" sz="4500" spc="-89" u="sng">
                <a:solidFill>
                  <a:srgbClr val="4701AD"/>
                </a:solidFill>
                <a:latin typeface="Roboto Mono"/>
                <a:ea typeface="Roboto Mono"/>
                <a:cs typeface="Roboto Mono"/>
                <a:sym typeface="Roboto Mono"/>
              </a:rPr>
              <a:t>erest Rates vs Google Trend Data for “Dolar”</a:t>
            </a:r>
          </a:p>
        </p:txBody>
      </p:sp>
      <p:sp>
        <p:nvSpPr>
          <p:cNvPr name="TextBox 7" id="7"/>
          <p:cNvSpPr txBox="true"/>
          <p:nvPr/>
        </p:nvSpPr>
        <p:spPr>
          <a:xfrm rot="0">
            <a:off x="9404611" y="4608714"/>
            <a:ext cx="6583018" cy="2524125"/>
          </a:xfrm>
          <a:prstGeom prst="rect">
            <a:avLst/>
          </a:prstGeom>
        </p:spPr>
        <p:txBody>
          <a:bodyPr anchor="t" rtlCol="false" tIns="0" lIns="0" bIns="0" rIns="0">
            <a:spAutoFit/>
          </a:bodyPr>
          <a:lstStyle/>
          <a:p>
            <a:pPr algn="ctr">
              <a:lnSpc>
                <a:spcPts val="2879"/>
              </a:lnSpc>
            </a:pPr>
            <a:r>
              <a:rPr lang="en-US" b="true" sz="2400" u="sng">
                <a:solidFill>
                  <a:srgbClr val="4701AD"/>
                </a:solidFill>
                <a:latin typeface="Roboto Mono Bold"/>
                <a:ea typeface="Roboto Mono Bold"/>
                <a:cs typeface="Roboto Mono Bold"/>
                <a:sym typeface="Roboto Mono Bold"/>
              </a:rPr>
              <a:t>The scatter pl</a:t>
            </a:r>
            <a:r>
              <a:rPr lang="en-US" b="true" sz="2400" u="sng">
                <a:solidFill>
                  <a:srgbClr val="4701AD"/>
                </a:solidFill>
                <a:latin typeface="Roboto Mono Bold"/>
                <a:ea typeface="Roboto Mono Bold"/>
                <a:cs typeface="Roboto Mono Bold"/>
                <a:sym typeface="Roboto Mono Bold"/>
              </a:rPr>
              <a:t>ot reveals a negative relationship between TCMB's interest rate and the Google search volume for "dolar" (dollar). The Spearman correlation coefficient of -0.453 indicates a moderate negative correlation</a:t>
            </a:r>
          </a:p>
        </p:txBody>
      </p:sp>
      <p:sp>
        <p:nvSpPr>
          <p:cNvPr name="TextBox 8" id="8"/>
          <p:cNvSpPr txBox="true"/>
          <p:nvPr/>
        </p:nvSpPr>
        <p:spPr>
          <a:xfrm rot="0">
            <a:off x="11119383" y="9220200"/>
            <a:ext cx="6173980" cy="321041"/>
          </a:xfrm>
          <a:prstGeom prst="rect">
            <a:avLst/>
          </a:prstGeom>
        </p:spPr>
        <p:txBody>
          <a:bodyPr anchor="t" rtlCol="false" tIns="0" lIns="0" bIns="0" rIns="0">
            <a:spAutoFit/>
          </a:bodyPr>
          <a:lstStyle/>
          <a:p>
            <a:pPr algn="r">
              <a:lnSpc>
                <a:spcPts val="2660"/>
              </a:lnSpc>
            </a:pPr>
            <a:r>
              <a:rPr lang="en-US" sz="1900" spc="95">
                <a:solidFill>
                  <a:srgbClr val="4701AD"/>
                </a:solidFill>
                <a:latin typeface="Roboto Mono"/>
                <a:ea typeface="Roboto Mono"/>
                <a:cs typeface="Roboto Mono"/>
                <a:sym typeface="Roboto Mono"/>
              </a:rPr>
              <a:t>RESU</a:t>
            </a:r>
            <a:r>
              <a:rPr lang="en-US" sz="1900" spc="95">
                <a:solidFill>
                  <a:srgbClr val="4701AD"/>
                </a:solidFill>
                <a:latin typeface="Roboto Mono"/>
                <a:ea typeface="Roboto Mono"/>
                <a:cs typeface="Roboto Mono"/>
                <a:sym typeface="Roboto Mono"/>
              </a:rPr>
              <a:t>LTS FROM HYPOTHESIS TESTING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281159" y="1028700"/>
            <a:ext cx="978141" cy="945148"/>
            <a:chOff x="0" y="0"/>
            <a:chExt cx="1304188" cy="1260197"/>
          </a:xfrm>
        </p:grpSpPr>
        <p:sp>
          <p:nvSpPr>
            <p:cNvPr name="AutoShape 3" id="3"/>
            <p:cNvSpPr/>
            <p:nvPr/>
          </p:nvSpPr>
          <p:spPr>
            <a:xfrm rot="0">
              <a:off x="192203" y="1164944"/>
              <a:ext cx="1111985" cy="95253"/>
            </a:xfrm>
            <a:prstGeom prst="rect">
              <a:avLst/>
            </a:prstGeom>
            <a:solidFill>
              <a:srgbClr val="C59CFF"/>
            </a:solidFill>
          </p:spPr>
        </p:sp>
        <p:sp>
          <p:nvSpPr>
            <p:cNvPr name="TextBox 4" id="4"/>
            <p:cNvSpPr txBox="true"/>
            <p:nvPr/>
          </p:nvSpPr>
          <p:spPr>
            <a:xfrm rot="0">
              <a:off x="0" y="0"/>
              <a:ext cx="1304188" cy="1138011"/>
            </a:xfrm>
            <a:prstGeom prst="rect">
              <a:avLst/>
            </a:prstGeom>
          </p:spPr>
          <p:txBody>
            <a:bodyPr anchor="t" rtlCol="false" tIns="0" lIns="0" bIns="0" rIns="0">
              <a:spAutoFit/>
            </a:bodyPr>
            <a:lstStyle/>
            <a:p>
              <a:pPr algn="r">
                <a:lnSpc>
                  <a:spcPts val="6720"/>
                </a:lnSpc>
              </a:pPr>
              <a:r>
                <a:rPr lang="en-US" sz="5600">
                  <a:solidFill>
                    <a:srgbClr val="4701AD"/>
                  </a:solidFill>
                  <a:latin typeface="Roboto Mono"/>
                  <a:ea typeface="Roboto Mono"/>
                  <a:cs typeface="Roboto Mono"/>
                  <a:sym typeface="Roboto Mono"/>
                </a:rPr>
                <a:t>08</a:t>
              </a:r>
            </a:p>
          </p:txBody>
        </p:sp>
      </p:grpSp>
      <p:sp>
        <p:nvSpPr>
          <p:cNvPr name="Freeform 5" id="5"/>
          <p:cNvSpPr/>
          <p:nvPr/>
        </p:nvSpPr>
        <p:spPr>
          <a:xfrm flipH="false" flipV="false" rot="0">
            <a:off x="411782" y="1973848"/>
            <a:ext cx="9188459" cy="7614936"/>
          </a:xfrm>
          <a:custGeom>
            <a:avLst/>
            <a:gdLst/>
            <a:ahLst/>
            <a:cxnLst/>
            <a:rect r="r" b="b" t="t" l="l"/>
            <a:pathLst>
              <a:path h="7614936" w="9188459">
                <a:moveTo>
                  <a:pt x="0" y="0"/>
                </a:moveTo>
                <a:lnTo>
                  <a:pt x="9188459" y="0"/>
                </a:lnTo>
                <a:lnTo>
                  <a:pt x="9188459" y="7614935"/>
                </a:lnTo>
                <a:lnTo>
                  <a:pt x="0" y="7614935"/>
                </a:lnTo>
                <a:lnTo>
                  <a:pt x="0" y="0"/>
                </a:lnTo>
                <a:close/>
              </a:path>
            </a:pathLst>
          </a:custGeom>
          <a:blipFill>
            <a:blip r:embed="rId2"/>
            <a:stretch>
              <a:fillRect l="0" t="0" r="0" b="0"/>
            </a:stretch>
          </a:blipFill>
        </p:spPr>
      </p:sp>
      <p:sp>
        <p:nvSpPr>
          <p:cNvPr name="Freeform 6" id="6"/>
          <p:cNvSpPr/>
          <p:nvPr/>
        </p:nvSpPr>
        <p:spPr>
          <a:xfrm flipH="false" flipV="false" rot="0">
            <a:off x="13035703" y="5730989"/>
            <a:ext cx="3734527" cy="3244370"/>
          </a:xfrm>
          <a:custGeom>
            <a:avLst/>
            <a:gdLst/>
            <a:ahLst/>
            <a:cxnLst/>
            <a:rect r="r" b="b" t="t" l="l"/>
            <a:pathLst>
              <a:path h="3244370" w="3734527">
                <a:moveTo>
                  <a:pt x="0" y="0"/>
                </a:moveTo>
                <a:lnTo>
                  <a:pt x="3734526" y="0"/>
                </a:lnTo>
                <a:lnTo>
                  <a:pt x="3734526" y="3244370"/>
                </a:lnTo>
                <a:lnTo>
                  <a:pt x="0" y="3244370"/>
                </a:lnTo>
                <a:lnTo>
                  <a:pt x="0" y="0"/>
                </a:lnTo>
                <a:close/>
              </a:path>
            </a:pathLst>
          </a:custGeom>
          <a:blipFill>
            <a:blip r:embed="rId3"/>
            <a:stretch>
              <a:fillRect l="0" t="0" r="0" b="0"/>
            </a:stretch>
          </a:blipFill>
        </p:spPr>
      </p:sp>
      <p:grpSp>
        <p:nvGrpSpPr>
          <p:cNvPr name="Group 7" id="7"/>
          <p:cNvGrpSpPr/>
          <p:nvPr/>
        </p:nvGrpSpPr>
        <p:grpSpPr>
          <a:xfrm rot="0">
            <a:off x="10071879" y="3194746"/>
            <a:ext cx="6698350" cy="2859221"/>
            <a:chOff x="0" y="0"/>
            <a:chExt cx="8931133" cy="3812295"/>
          </a:xfrm>
        </p:grpSpPr>
        <p:sp>
          <p:nvSpPr>
            <p:cNvPr name="TextBox 8" id="8"/>
            <p:cNvSpPr txBox="true"/>
            <p:nvPr/>
          </p:nvSpPr>
          <p:spPr>
            <a:xfrm rot="0">
              <a:off x="0" y="-274"/>
              <a:ext cx="8931133" cy="657615"/>
            </a:xfrm>
            <a:prstGeom prst="rect">
              <a:avLst/>
            </a:prstGeom>
          </p:spPr>
          <p:txBody>
            <a:bodyPr anchor="t" rtlCol="false" tIns="0" lIns="0" bIns="0" rIns="0">
              <a:spAutoFit/>
            </a:bodyPr>
            <a:lstStyle/>
            <a:p>
              <a:pPr algn="l">
                <a:lnSpc>
                  <a:spcPts val="3883"/>
                </a:lnSpc>
              </a:pPr>
            </a:p>
          </p:txBody>
        </p:sp>
        <p:sp>
          <p:nvSpPr>
            <p:cNvPr name="TextBox 9" id="9"/>
            <p:cNvSpPr txBox="true"/>
            <p:nvPr/>
          </p:nvSpPr>
          <p:spPr>
            <a:xfrm rot="0">
              <a:off x="0" y="798460"/>
              <a:ext cx="8931133" cy="3016025"/>
            </a:xfrm>
            <a:prstGeom prst="rect">
              <a:avLst/>
            </a:prstGeom>
          </p:spPr>
          <p:txBody>
            <a:bodyPr anchor="t" rtlCol="false" tIns="0" lIns="0" bIns="0" rIns="0">
              <a:spAutoFit/>
            </a:bodyPr>
            <a:lstStyle/>
            <a:p>
              <a:pPr algn="l">
                <a:lnSpc>
                  <a:spcPts val="3020"/>
                </a:lnSpc>
              </a:pPr>
              <a:r>
                <a:rPr lang="en-US" sz="2157" b="true">
                  <a:solidFill>
                    <a:srgbClr val="4701AD"/>
                  </a:solidFill>
                  <a:latin typeface="Roboto Mono Bold"/>
                  <a:ea typeface="Roboto Mono Bold"/>
                  <a:cs typeface="Roboto Mono Bold"/>
                  <a:sym typeface="Roboto Mono Bold"/>
                </a:rPr>
                <a:t>The sc</a:t>
              </a:r>
              <a:r>
                <a:rPr lang="en-US" b="true" sz="2157">
                  <a:solidFill>
                    <a:srgbClr val="4701AD"/>
                  </a:solidFill>
                  <a:latin typeface="Roboto Mono Bold"/>
                  <a:ea typeface="Roboto Mono Bold"/>
                  <a:cs typeface="Roboto Mono Bold"/>
                  <a:sym typeface="Roboto Mono Bold"/>
                </a:rPr>
                <a:t>atter plot shows the relationship between TCMB's interest rate and Google search volumes for "euro". The Spearman correlation coefficient of 0.187 indicates a very weak positive correlation. </a:t>
              </a:r>
            </a:p>
          </p:txBody>
        </p:sp>
      </p:grpSp>
      <p:sp>
        <p:nvSpPr>
          <p:cNvPr name="TextBox 10" id="10"/>
          <p:cNvSpPr txBox="true"/>
          <p:nvPr/>
        </p:nvSpPr>
        <p:spPr>
          <a:xfrm rot="0">
            <a:off x="1434763" y="891674"/>
            <a:ext cx="13982268" cy="1266825"/>
          </a:xfrm>
          <a:prstGeom prst="rect">
            <a:avLst/>
          </a:prstGeom>
        </p:spPr>
        <p:txBody>
          <a:bodyPr anchor="t" rtlCol="false" tIns="0" lIns="0" bIns="0" rIns="0">
            <a:spAutoFit/>
          </a:bodyPr>
          <a:lstStyle/>
          <a:p>
            <a:pPr algn="r">
              <a:lnSpc>
                <a:spcPts val="4950"/>
              </a:lnSpc>
            </a:pPr>
            <a:r>
              <a:rPr lang="en-US" sz="4500" spc="-89" u="sng">
                <a:solidFill>
                  <a:srgbClr val="4701AD"/>
                </a:solidFill>
                <a:latin typeface="Roboto Mono"/>
                <a:ea typeface="Roboto Mono"/>
                <a:cs typeface="Roboto Mono"/>
                <a:sym typeface="Roboto Mono"/>
              </a:rPr>
              <a:t>TCMB Int</a:t>
            </a:r>
            <a:r>
              <a:rPr lang="en-US" sz="4500" spc="-89" u="sng">
                <a:solidFill>
                  <a:srgbClr val="4701AD"/>
                </a:solidFill>
                <a:latin typeface="Roboto Mono"/>
                <a:ea typeface="Roboto Mono"/>
                <a:cs typeface="Roboto Mono"/>
                <a:sym typeface="Roboto Mono"/>
              </a:rPr>
              <a:t>erest Rates vs Google Trend Data for “Euro”</a:t>
            </a:r>
          </a:p>
        </p:txBody>
      </p:sp>
      <p:sp>
        <p:nvSpPr>
          <p:cNvPr name="TextBox 11" id="11"/>
          <p:cNvSpPr txBox="true"/>
          <p:nvPr/>
        </p:nvSpPr>
        <p:spPr>
          <a:xfrm rot="0">
            <a:off x="11085320" y="8937259"/>
            <a:ext cx="6173980" cy="321041"/>
          </a:xfrm>
          <a:prstGeom prst="rect">
            <a:avLst/>
          </a:prstGeom>
        </p:spPr>
        <p:txBody>
          <a:bodyPr anchor="t" rtlCol="false" tIns="0" lIns="0" bIns="0" rIns="0">
            <a:spAutoFit/>
          </a:bodyPr>
          <a:lstStyle/>
          <a:p>
            <a:pPr algn="r">
              <a:lnSpc>
                <a:spcPts val="2660"/>
              </a:lnSpc>
            </a:pPr>
            <a:r>
              <a:rPr lang="en-US" sz="1900" spc="95">
                <a:solidFill>
                  <a:srgbClr val="4701AD"/>
                </a:solidFill>
                <a:latin typeface="Roboto Mono"/>
                <a:ea typeface="Roboto Mono"/>
                <a:cs typeface="Roboto Mono"/>
                <a:sym typeface="Roboto Mono"/>
              </a:rPr>
              <a:t>RESU</a:t>
            </a:r>
            <a:r>
              <a:rPr lang="en-US" sz="1900" spc="95">
                <a:solidFill>
                  <a:srgbClr val="4701AD"/>
                </a:solidFill>
                <a:latin typeface="Roboto Mono"/>
                <a:ea typeface="Roboto Mono"/>
                <a:cs typeface="Roboto Mono"/>
                <a:sym typeface="Roboto Mono"/>
              </a:rPr>
              <a:t>LTS FROM HYPOTHESIS TESTING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90938">
            <a:off x="-6854719" y="-948284"/>
            <a:ext cx="13572198" cy="13365515"/>
          </a:xfrm>
          <a:custGeom>
            <a:avLst/>
            <a:gdLst/>
            <a:ahLst/>
            <a:cxnLst/>
            <a:rect r="r" b="b" t="t" l="l"/>
            <a:pathLst>
              <a:path h="13365515" w="13572198">
                <a:moveTo>
                  <a:pt x="0" y="0"/>
                </a:moveTo>
                <a:lnTo>
                  <a:pt x="13572198" y="0"/>
                </a:lnTo>
                <a:lnTo>
                  <a:pt x="13572198" y="13365515"/>
                </a:lnTo>
                <a:lnTo>
                  <a:pt x="0" y="133655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302501" y="8030212"/>
            <a:ext cx="956799" cy="945148"/>
            <a:chOff x="0" y="0"/>
            <a:chExt cx="1275731" cy="1260197"/>
          </a:xfrm>
        </p:grpSpPr>
        <p:sp>
          <p:nvSpPr>
            <p:cNvPr name="TextBox 4" id="4"/>
            <p:cNvSpPr txBox="true"/>
            <p:nvPr/>
          </p:nvSpPr>
          <p:spPr>
            <a:xfrm rot="0">
              <a:off x="0" y="0"/>
              <a:ext cx="1275731" cy="1138011"/>
            </a:xfrm>
            <a:prstGeom prst="rect">
              <a:avLst/>
            </a:prstGeom>
          </p:spPr>
          <p:txBody>
            <a:bodyPr anchor="t" rtlCol="false" tIns="0" lIns="0" bIns="0" rIns="0">
              <a:spAutoFit/>
            </a:bodyPr>
            <a:lstStyle/>
            <a:p>
              <a:pPr algn="l">
                <a:lnSpc>
                  <a:spcPts val="6720"/>
                </a:lnSpc>
              </a:pPr>
              <a:r>
                <a:rPr lang="en-US" sz="5600">
                  <a:solidFill>
                    <a:srgbClr val="4701AD"/>
                  </a:solidFill>
                  <a:latin typeface="Roboto Mono"/>
                  <a:ea typeface="Roboto Mono"/>
                  <a:cs typeface="Roboto Mono"/>
                  <a:sym typeface="Roboto Mono"/>
                </a:rPr>
                <a:t>09</a:t>
              </a:r>
            </a:p>
          </p:txBody>
        </p:sp>
        <p:sp>
          <p:nvSpPr>
            <p:cNvPr name="AutoShape 5" id="5"/>
            <p:cNvSpPr/>
            <p:nvPr/>
          </p:nvSpPr>
          <p:spPr>
            <a:xfrm rot="0">
              <a:off x="0" y="1164944"/>
              <a:ext cx="1111985" cy="95253"/>
            </a:xfrm>
            <a:prstGeom prst="rect">
              <a:avLst/>
            </a:prstGeom>
            <a:solidFill>
              <a:srgbClr val="C59CFF"/>
            </a:solidFill>
          </p:spPr>
        </p:sp>
      </p:grpSp>
      <p:sp>
        <p:nvSpPr>
          <p:cNvPr name="Freeform 6" id="6"/>
          <p:cNvSpPr/>
          <p:nvPr/>
        </p:nvSpPr>
        <p:spPr>
          <a:xfrm flipH="false" flipV="false" rot="0">
            <a:off x="213769" y="2669534"/>
            <a:ext cx="10136563" cy="6588766"/>
          </a:xfrm>
          <a:custGeom>
            <a:avLst/>
            <a:gdLst/>
            <a:ahLst/>
            <a:cxnLst/>
            <a:rect r="r" b="b" t="t" l="l"/>
            <a:pathLst>
              <a:path h="6588766" w="10136563">
                <a:moveTo>
                  <a:pt x="0" y="0"/>
                </a:moveTo>
                <a:lnTo>
                  <a:pt x="10136563" y="0"/>
                </a:lnTo>
                <a:lnTo>
                  <a:pt x="10136563" y="6588766"/>
                </a:lnTo>
                <a:lnTo>
                  <a:pt x="0" y="6588766"/>
                </a:lnTo>
                <a:lnTo>
                  <a:pt x="0" y="0"/>
                </a:lnTo>
                <a:close/>
              </a:path>
            </a:pathLst>
          </a:custGeom>
          <a:blipFill>
            <a:blip r:embed="rId4"/>
            <a:stretch>
              <a:fillRect l="0" t="0" r="0" b="0"/>
            </a:stretch>
          </a:blipFill>
        </p:spPr>
      </p:sp>
      <p:sp>
        <p:nvSpPr>
          <p:cNvPr name="Freeform 7" id="7"/>
          <p:cNvSpPr/>
          <p:nvPr/>
        </p:nvSpPr>
        <p:spPr>
          <a:xfrm flipH="false" flipV="false" rot="0">
            <a:off x="12708457" y="6132650"/>
            <a:ext cx="2551343" cy="1897561"/>
          </a:xfrm>
          <a:custGeom>
            <a:avLst/>
            <a:gdLst/>
            <a:ahLst/>
            <a:cxnLst/>
            <a:rect r="r" b="b" t="t" l="l"/>
            <a:pathLst>
              <a:path h="1897561" w="2551343">
                <a:moveTo>
                  <a:pt x="0" y="0"/>
                </a:moveTo>
                <a:lnTo>
                  <a:pt x="2551343" y="0"/>
                </a:lnTo>
                <a:lnTo>
                  <a:pt x="2551343" y="1897562"/>
                </a:lnTo>
                <a:lnTo>
                  <a:pt x="0" y="1897562"/>
                </a:lnTo>
                <a:lnTo>
                  <a:pt x="0" y="0"/>
                </a:lnTo>
                <a:close/>
              </a:path>
            </a:pathLst>
          </a:custGeom>
          <a:blipFill>
            <a:blip r:embed="rId5"/>
            <a:stretch>
              <a:fillRect l="0" t="0" r="0" b="0"/>
            </a:stretch>
          </a:blipFill>
        </p:spPr>
      </p:sp>
      <p:sp>
        <p:nvSpPr>
          <p:cNvPr name="TextBox 8" id="8"/>
          <p:cNvSpPr txBox="true"/>
          <p:nvPr/>
        </p:nvSpPr>
        <p:spPr>
          <a:xfrm rot="0">
            <a:off x="5103406" y="1076325"/>
            <a:ext cx="11963826" cy="1266825"/>
          </a:xfrm>
          <a:prstGeom prst="rect">
            <a:avLst/>
          </a:prstGeom>
        </p:spPr>
        <p:txBody>
          <a:bodyPr anchor="t" rtlCol="false" tIns="0" lIns="0" bIns="0" rIns="0">
            <a:spAutoFit/>
          </a:bodyPr>
          <a:lstStyle/>
          <a:p>
            <a:pPr algn="l">
              <a:lnSpc>
                <a:spcPts val="4950"/>
              </a:lnSpc>
            </a:pPr>
            <a:r>
              <a:rPr lang="en-US" sz="4500" spc="-89" u="sng">
                <a:solidFill>
                  <a:srgbClr val="4701AD"/>
                </a:solidFill>
                <a:latin typeface="Roboto Mono"/>
                <a:ea typeface="Roboto Mono"/>
                <a:cs typeface="Roboto Mono"/>
                <a:sym typeface="Roboto Mono"/>
              </a:rPr>
              <a:t>TCMB Inflation </a:t>
            </a:r>
            <a:r>
              <a:rPr lang="en-US" sz="4500" spc="-89" u="sng">
                <a:solidFill>
                  <a:srgbClr val="4701AD"/>
                </a:solidFill>
                <a:latin typeface="Roboto Mono"/>
                <a:ea typeface="Roboto Mono"/>
                <a:cs typeface="Roboto Mono"/>
                <a:sym typeface="Roboto Mono"/>
              </a:rPr>
              <a:t>Rates vs Google Trend Data for “Enflasyon”</a:t>
            </a:r>
          </a:p>
        </p:txBody>
      </p:sp>
      <p:sp>
        <p:nvSpPr>
          <p:cNvPr name="TextBox 9" id="9"/>
          <p:cNvSpPr txBox="true"/>
          <p:nvPr/>
        </p:nvSpPr>
        <p:spPr>
          <a:xfrm rot="0">
            <a:off x="10610874" y="3604785"/>
            <a:ext cx="7122871" cy="2325370"/>
          </a:xfrm>
          <a:prstGeom prst="rect">
            <a:avLst/>
          </a:prstGeom>
        </p:spPr>
        <p:txBody>
          <a:bodyPr anchor="t" rtlCol="false" tIns="0" lIns="0" bIns="0" rIns="0">
            <a:spAutoFit/>
          </a:bodyPr>
          <a:lstStyle/>
          <a:p>
            <a:pPr algn="l">
              <a:lnSpc>
                <a:spcPts val="3079"/>
              </a:lnSpc>
            </a:pPr>
            <a:r>
              <a:rPr lang="en-US" b="true" sz="2199">
                <a:solidFill>
                  <a:srgbClr val="4701AD"/>
                </a:solidFill>
                <a:latin typeface="Roboto Mono Bold"/>
                <a:ea typeface="Roboto Mono Bold"/>
                <a:cs typeface="Roboto Mono Bold"/>
                <a:sym typeface="Roboto Mono Bold"/>
              </a:rPr>
              <a:t>The sc</a:t>
            </a:r>
            <a:r>
              <a:rPr lang="en-US" b="true" sz="2199">
                <a:solidFill>
                  <a:srgbClr val="4701AD"/>
                </a:solidFill>
                <a:latin typeface="Roboto Mono Bold"/>
                <a:ea typeface="Roboto Mono Bold"/>
                <a:cs typeface="Roboto Mono Bold"/>
                <a:sym typeface="Roboto Mono Bold"/>
              </a:rPr>
              <a:t>atter plot shows the relationship between TCMB inflation rate (annual percentage change) and the Google search trend for "enflasyon" (inflation). The Spearman correlation coefficient of 0.66 suggests a moderate positive correlation</a:t>
            </a:r>
          </a:p>
        </p:txBody>
      </p:sp>
      <p:sp>
        <p:nvSpPr>
          <p:cNvPr name="TextBox 10" id="10"/>
          <p:cNvSpPr txBox="true"/>
          <p:nvPr/>
        </p:nvSpPr>
        <p:spPr>
          <a:xfrm rot="0">
            <a:off x="11085320" y="8937259"/>
            <a:ext cx="6173980" cy="321041"/>
          </a:xfrm>
          <a:prstGeom prst="rect">
            <a:avLst/>
          </a:prstGeom>
        </p:spPr>
        <p:txBody>
          <a:bodyPr anchor="t" rtlCol="false" tIns="0" lIns="0" bIns="0" rIns="0">
            <a:spAutoFit/>
          </a:bodyPr>
          <a:lstStyle/>
          <a:p>
            <a:pPr algn="r">
              <a:lnSpc>
                <a:spcPts val="2660"/>
              </a:lnSpc>
            </a:pPr>
            <a:r>
              <a:rPr lang="en-US" sz="1900" spc="95">
                <a:solidFill>
                  <a:srgbClr val="4701AD"/>
                </a:solidFill>
                <a:latin typeface="Roboto Mono"/>
                <a:ea typeface="Roboto Mono"/>
                <a:cs typeface="Roboto Mono"/>
                <a:sym typeface="Roboto Mono"/>
              </a:rPr>
              <a:t>RESU</a:t>
            </a:r>
            <a:r>
              <a:rPr lang="en-US" sz="1900" spc="95">
                <a:solidFill>
                  <a:srgbClr val="4701AD"/>
                </a:solidFill>
                <a:latin typeface="Roboto Mono"/>
                <a:ea typeface="Roboto Mono"/>
                <a:cs typeface="Roboto Mono"/>
                <a:sym typeface="Roboto Mono"/>
              </a:rPr>
              <a:t>LTS FROM HYPOTHESIS TESTING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DAGnzphRGYw</dc:identifier>
  <dcterms:modified xsi:type="dcterms:W3CDTF">2011-08-01T06:04:30Z</dcterms:modified>
  <cp:revision>1</cp:revision>
  <dc:title>Analysis of the Relationship Between TCMB Interest &amp; Inflation Rates and Google Search Trends</dc:title>
</cp:coreProperties>
</file>